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4" r:id="rId1"/>
  </p:sldMasterIdLst>
  <p:notesMasterIdLst>
    <p:notesMasterId r:id="rId18"/>
  </p:notesMasterIdLst>
  <p:sldIdLst>
    <p:sldId id="256" r:id="rId2"/>
    <p:sldId id="258" r:id="rId3"/>
    <p:sldId id="262" r:id="rId4"/>
    <p:sldId id="263" r:id="rId5"/>
    <p:sldId id="265" r:id="rId6"/>
    <p:sldId id="266" r:id="rId7"/>
    <p:sldId id="267" r:id="rId8"/>
    <p:sldId id="259" r:id="rId9"/>
    <p:sldId id="269" r:id="rId10"/>
    <p:sldId id="260" r:id="rId11"/>
    <p:sldId id="272" r:id="rId12"/>
    <p:sldId id="273" r:id="rId13"/>
    <p:sldId id="274" r:id="rId14"/>
    <p:sldId id="261" r:id="rId15"/>
    <p:sldId id="270" r:id="rId16"/>
    <p:sldId id="25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471"/>
    <p:restoredTop sz="79396"/>
  </p:normalViewPr>
  <p:slideViewPr>
    <p:cSldViewPr snapToGrid="0" snapToObjects="1">
      <p:cViewPr varScale="1">
        <p:scale>
          <a:sx n="75" d="100"/>
          <a:sy n="75" d="100"/>
        </p:scale>
        <p:origin x="96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emilyroznowski/Desktop/death%20row%20char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Sheet1!$A$35</c:f>
              <c:strCache>
                <c:ptCount val="1"/>
                <c:pt idx="0">
                  <c:v>Under 50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numRef>
              <c:f>Sheet1!$B$34:$V$34</c:f>
              <c:numCache>
                <c:formatCode>General</c:formatCode>
                <c:ptCount val="21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</c:numCache>
            </c:numRef>
          </c:cat>
          <c:val>
            <c:numRef>
              <c:f>Sheet1!$B$35:$V$35</c:f>
              <c:numCache>
                <c:formatCode>General</c:formatCode>
                <c:ptCount val="21"/>
                <c:pt idx="0">
                  <c:v>62</c:v>
                </c:pt>
                <c:pt idx="1">
                  <c:v>77</c:v>
                </c:pt>
                <c:pt idx="2">
                  <c:v>70</c:v>
                </c:pt>
                <c:pt idx="3">
                  <c:v>50</c:v>
                </c:pt>
                <c:pt idx="4">
                  <c:v>56</c:v>
                </c:pt>
                <c:pt idx="5">
                  <c:v>54</c:v>
                </c:pt>
                <c:pt idx="6">
                  <c:v>45</c:v>
                </c:pt>
                <c:pt idx="7">
                  <c:v>44</c:v>
                </c:pt>
                <c:pt idx="8">
                  <c:v>43</c:v>
                </c:pt>
                <c:pt idx="9">
                  <c:v>36</c:v>
                </c:pt>
                <c:pt idx="10">
                  <c:v>32</c:v>
                </c:pt>
                <c:pt idx="11">
                  <c:v>38</c:v>
                </c:pt>
                <c:pt idx="12">
                  <c:v>32</c:v>
                </c:pt>
                <c:pt idx="13">
                  <c:v>32</c:v>
                </c:pt>
                <c:pt idx="14">
                  <c:v>28</c:v>
                </c:pt>
                <c:pt idx="15">
                  <c:v>25</c:v>
                </c:pt>
                <c:pt idx="16">
                  <c:v>22</c:v>
                </c:pt>
                <c:pt idx="17">
                  <c:v>17</c:v>
                </c:pt>
                <c:pt idx="18">
                  <c:v>11</c:v>
                </c:pt>
                <c:pt idx="19">
                  <c:v>16</c:v>
                </c:pt>
                <c:pt idx="20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77-1640-ADC1-5CAD49CC916A}"/>
            </c:ext>
          </c:extLst>
        </c:ser>
        <c:ser>
          <c:idx val="1"/>
          <c:order val="1"/>
          <c:tx>
            <c:strRef>
              <c:f>Sheet1!$A$36</c:f>
              <c:strCache>
                <c:ptCount val="1"/>
                <c:pt idx="0">
                  <c:v>Over 50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Sheet1!$B$34:$V$34</c:f>
              <c:numCache>
                <c:formatCode>General</c:formatCode>
                <c:ptCount val="21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</c:numCache>
            </c:numRef>
          </c:cat>
          <c:val>
            <c:numRef>
              <c:f>Sheet1!$B$36:$V$36</c:f>
              <c:numCache>
                <c:formatCode>General</c:formatCode>
                <c:ptCount val="21"/>
                <c:pt idx="0">
                  <c:v>6</c:v>
                </c:pt>
                <c:pt idx="1">
                  <c:v>21</c:v>
                </c:pt>
                <c:pt idx="2">
                  <c:v>15</c:v>
                </c:pt>
                <c:pt idx="3">
                  <c:v>16</c:v>
                </c:pt>
                <c:pt idx="4">
                  <c:v>15</c:v>
                </c:pt>
                <c:pt idx="5">
                  <c:v>11</c:v>
                </c:pt>
                <c:pt idx="6">
                  <c:v>14</c:v>
                </c:pt>
                <c:pt idx="7">
                  <c:v>16</c:v>
                </c:pt>
                <c:pt idx="8">
                  <c:v>10</c:v>
                </c:pt>
                <c:pt idx="9">
                  <c:v>6</c:v>
                </c:pt>
                <c:pt idx="10">
                  <c:v>5</c:v>
                </c:pt>
                <c:pt idx="11">
                  <c:v>14</c:v>
                </c:pt>
                <c:pt idx="12">
                  <c:v>14</c:v>
                </c:pt>
                <c:pt idx="13">
                  <c:v>11</c:v>
                </c:pt>
                <c:pt idx="14">
                  <c:v>15</c:v>
                </c:pt>
                <c:pt idx="15">
                  <c:v>14</c:v>
                </c:pt>
                <c:pt idx="16">
                  <c:v>13</c:v>
                </c:pt>
                <c:pt idx="17">
                  <c:v>11</c:v>
                </c:pt>
                <c:pt idx="18">
                  <c:v>9</c:v>
                </c:pt>
                <c:pt idx="19">
                  <c:v>7</c:v>
                </c:pt>
                <c:pt idx="20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877-1640-ADC1-5CAD49CC91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58343296"/>
        <c:axId val="984884032"/>
      </c:barChart>
      <c:catAx>
        <c:axId val="958343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4884032"/>
        <c:crosses val="autoZero"/>
        <c:auto val="1"/>
        <c:lblAlgn val="ctr"/>
        <c:lblOffset val="100"/>
        <c:noMultiLvlLbl val="0"/>
      </c:catAx>
      <c:valAx>
        <c:axId val="984884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8343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3161896247685196"/>
          <c:y val="0.8602417851478813"/>
          <c:w val="0.33676207504629607"/>
          <c:h val="0.1397582148521187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02FAD-7009-1242-94D6-039DC79B85F7}" type="datetimeFigureOut">
              <a:rPr lang="en-US" smtClean="0"/>
              <a:t>1/22/19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83263F-56FE-FE44-AFA3-ABB08E4C6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581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</a:t>
            </a:r>
            <a:r>
              <a:rPr lang="en-US" i="1" dirty="0" err="1"/>
              <a:t>Panetti</a:t>
            </a:r>
            <a:r>
              <a:rPr lang="en-US" i="0" dirty="0"/>
              <a:t> Justice Kennedy (majority) explicitly states that the court is not setting down a rule governing all competency determinations.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83263F-56FE-FE44-AFA3-ABB08E4C693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847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 mentioned in the First Mondays podcast, it’s interesting to think about the broader strategy behind this litigation</a:t>
            </a:r>
          </a:p>
          <a:p>
            <a:r>
              <a:rPr lang="en-US" dirty="0"/>
              <a:t>The death penalty has been chipped away at over the last few decades, and the aging population of death row may provide another opportunity to limit its reach.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83263F-56FE-FE44-AFA3-ABB08E4C693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3673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Kavanaugh was not yet confirmed when this case was argued</a:t>
            </a:r>
          </a:p>
          <a:p>
            <a:r>
              <a:rPr lang="en-US" dirty="0"/>
              <a:t>A 4-4 split would leave in place the determination of the lower court—Madison will be executed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83263F-56FE-FE44-AFA3-ABB08E4C693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156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0DD2662-4FBB-0446-BA4C-A40845DE89E1}" type="datetimeFigureOut">
              <a:rPr lang="en-US" smtClean="0"/>
              <a:t>1/22/19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9DB4DEF-EEB4-B147-9BDE-D4FBC382C7B1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42383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D2662-4FBB-0446-BA4C-A40845DE89E1}" type="datetimeFigureOut">
              <a:rPr lang="en-US" smtClean="0"/>
              <a:t>1/22/19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4DEF-EEB4-B147-9BDE-D4FBC382C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973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D2662-4FBB-0446-BA4C-A40845DE89E1}" type="datetimeFigureOut">
              <a:rPr lang="en-US" smtClean="0"/>
              <a:t>1/22/19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4DEF-EEB4-B147-9BDE-D4FBC382C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141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D2662-4FBB-0446-BA4C-A40845DE89E1}" type="datetimeFigureOut">
              <a:rPr lang="en-US" smtClean="0"/>
              <a:t>1/22/19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4DEF-EEB4-B147-9BDE-D4FBC382C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806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0DD2662-4FBB-0446-BA4C-A40845DE89E1}" type="datetimeFigureOut">
              <a:rPr lang="en-US" smtClean="0"/>
              <a:t>1/22/19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9DB4DEF-EEB4-B147-9BDE-D4FBC382C7B1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2098144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D2662-4FBB-0446-BA4C-A40845DE89E1}" type="datetimeFigureOut">
              <a:rPr lang="en-US" smtClean="0"/>
              <a:t>1/22/19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4DEF-EEB4-B147-9BDE-D4FBC382C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35398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D2662-4FBB-0446-BA4C-A40845DE89E1}" type="datetimeFigureOut">
              <a:rPr lang="en-US" smtClean="0"/>
              <a:t>1/22/19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4DEF-EEB4-B147-9BDE-D4FBC382C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09101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D2662-4FBB-0446-BA4C-A40845DE89E1}" type="datetimeFigureOut">
              <a:rPr lang="en-US" smtClean="0"/>
              <a:t>1/22/19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4DEF-EEB4-B147-9BDE-D4FBC382C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182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D2662-4FBB-0446-BA4C-A40845DE89E1}" type="datetimeFigureOut">
              <a:rPr lang="en-US" smtClean="0"/>
              <a:t>1/22/19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4DEF-EEB4-B147-9BDE-D4FBC382C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965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00DD2662-4FBB-0446-BA4C-A40845DE89E1}" type="datetimeFigureOut">
              <a:rPr lang="en-US" smtClean="0"/>
              <a:t>1/22/19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A9DB4DEF-EEB4-B147-9BDE-D4FBC382C7B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5925187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00DD2662-4FBB-0446-BA4C-A40845DE89E1}" type="datetimeFigureOut">
              <a:rPr lang="en-US" smtClean="0"/>
              <a:t>1/22/19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A9DB4DEF-EEB4-B147-9BDE-D4FBC382C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799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0DD2662-4FBB-0446-BA4C-A40845DE89E1}" type="datetimeFigureOut">
              <a:rPr lang="en-US" smtClean="0"/>
              <a:t>1/22/19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9DB4DEF-EEB4-B147-9BDE-D4FBC382C7B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27193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9714D-E340-B641-983C-389B855C0F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0257" y="864911"/>
            <a:ext cx="9031484" cy="3467282"/>
          </a:xfrm>
        </p:spPr>
        <p:txBody>
          <a:bodyPr anchor="b">
            <a:normAutofit/>
          </a:bodyPr>
          <a:lstStyle/>
          <a:p>
            <a:r>
              <a:rPr lang="en-US" sz="8000" dirty="0"/>
              <a:t>Madison v. Alabama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BB866B-29E2-C24C-8B39-216C7C3141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3314" y="5493376"/>
            <a:ext cx="8045373" cy="742279"/>
          </a:xfrm>
        </p:spPr>
        <p:txBody>
          <a:bodyPr anchor="ctr">
            <a:normAutofit/>
          </a:bodyPr>
          <a:lstStyle/>
          <a:p>
            <a:r>
              <a:rPr lang="en-US" sz="1800" dirty="0">
                <a:solidFill>
                  <a:srgbClr val="2A1A00"/>
                </a:solidFill>
              </a:rPr>
              <a:t>Memory, competency, and impact litigation</a:t>
            </a:r>
          </a:p>
        </p:txBody>
      </p:sp>
    </p:spTree>
    <p:extLst>
      <p:ext uri="{BB962C8B-B14F-4D97-AF65-F5344CB8AC3E}">
        <p14:creationId xmlns:p14="http://schemas.microsoft.com/office/powerpoint/2010/main" val="5876938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A46A2-8B31-7F41-B51C-CFE9FD755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7D8A23-4346-6740-AC65-61E4F96796E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1422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DEA84-FCC6-B147-AEF2-3649CA8BC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aging death row population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71537C-6022-C545-9F33-936858406C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686911"/>
            <a:ext cx="10178322" cy="4192682"/>
          </a:xfrm>
        </p:spPr>
        <p:txBody>
          <a:bodyPr/>
          <a:lstStyle/>
          <a:p>
            <a:r>
              <a:rPr lang="en-US" dirty="0"/>
              <a:t>Bryan Stevenson (counsel for petitioner):  “I don’t think the age of the offender is a predictor of the scale of this phenomena . . . Mr. Madison’s problems are cerebrovascular, which, of course, can happen at any age.”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In 2007, 5.8% of death row prisoners were over 60</a:t>
            </a:r>
          </a:p>
          <a:p>
            <a:r>
              <a:rPr lang="en-US" dirty="0"/>
              <a:t>In 2013, 12.2% of death row prisoners were over 60</a:t>
            </a:r>
          </a:p>
          <a:p>
            <a:endParaRPr lang="en-US" dirty="0"/>
          </a:p>
          <a:p>
            <a:r>
              <a:rPr lang="en-US" dirty="0"/>
              <a:t>Between 1977 and 1999, 10 prisoners executed were over 60</a:t>
            </a:r>
          </a:p>
          <a:p>
            <a:r>
              <a:rPr lang="en-US" dirty="0"/>
              <a:t>Between 2008 and 2018, 36 prisoners executed were over 60; 13 since 2015 alone</a:t>
            </a:r>
          </a:p>
        </p:txBody>
      </p:sp>
    </p:spTree>
    <p:extLst>
      <p:ext uri="{BB962C8B-B14F-4D97-AF65-F5344CB8AC3E}">
        <p14:creationId xmlns:p14="http://schemas.microsoft.com/office/powerpoint/2010/main" val="39171678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2CC0EAC-E3DE-F341-A325-E4C8254663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4662" y="567560"/>
            <a:ext cx="9844407" cy="5643616"/>
          </a:xfrm>
        </p:spPr>
      </p:pic>
    </p:spTree>
    <p:extLst>
      <p:ext uri="{BB962C8B-B14F-4D97-AF65-F5344CB8AC3E}">
        <p14:creationId xmlns:p14="http://schemas.microsoft.com/office/powerpoint/2010/main" val="42337696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A3872-2574-FA46-9430-048C0A8D9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 at Time of execution: </a:t>
            </a:r>
            <a:br>
              <a:rPr lang="en-US" dirty="0"/>
            </a:br>
            <a:r>
              <a:rPr lang="en-US" dirty="0"/>
              <a:t>over 50 vs. under 50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A52EEAF-16B9-C945-BABD-29C016D248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8592607"/>
              </p:ext>
            </p:extLst>
          </p:nvPr>
        </p:nvGraphicFramePr>
        <p:xfrm>
          <a:off x="1250950" y="2286000"/>
          <a:ext cx="1017905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25043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A2F31-DF97-D540-96D2-9CDFEB6CC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prediction</a:t>
            </a:r>
          </a:p>
        </p:txBody>
      </p:sp>
    </p:spTree>
    <p:extLst>
      <p:ext uri="{BB962C8B-B14F-4D97-AF65-F5344CB8AC3E}">
        <p14:creationId xmlns:p14="http://schemas.microsoft.com/office/powerpoint/2010/main" val="4768177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67084-8B00-214A-8C1C-183D921B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 from the justices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EDC753-84E9-E34B-98F1-E25B80A5A3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95169"/>
            <a:ext cx="10178322" cy="5193498"/>
          </a:xfrm>
        </p:spPr>
        <p:txBody>
          <a:bodyPr>
            <a:normAutofit/>
          </a:bodyPr>
          <a:lstStyle/>
          <a:p>
            <a:r>
              <a:rPr lang="en-US" dirty="0"/>
              <a:t>Sotomayor: “How would I define severe dementia? What’s the difference between mild, moderate, and severe dementia?” “I am worried about something like Alzheimer’s.”</a:t>
            </a:r>
          </a:p>
          <a:p>
            <a:pPr lvl="1"/>
            <a:r>
              <a:rPr lang="en-US" dirty="0"/>
              <a:t>Worried about slippery slope/floodgates</a:t>
            </a:r>
          </a:p>
          <a:p>
            <a:r>
              <a:rPr lang="en-US" dirty="0"/>
              <a:t>Alito: “The events concerning Kirkwood.”</a:t>
            </a:r>
          </a:p>
          <a:p>
            <a:pPr lvl="1"/>
            <a:r>
              <a:rPr lang="en-US" dirty="0"/>
              <a:t>Note Kirkwood’s disqualification from the profession</a:t>
            </a:r>
          </a:p>
          <a:p>
            <a:r>
              <a:rPr lang="en-US" dirty="0"/>
              <a:t>Breyer:  “If two things are true; one, he does not recall his crime; and second, he has a severe inability to orient himself to time or place . . . Would you accept the fact that such a person cannot be executed under the Eighth Amendment?”</a:t>
            </a:r>
          </a:p>
          <a:p>
            <a:pPr lvl="1"/>
            <a:r>
              <a:rPr lang="en-US" dirty="0"/>
              <a:t>A potential addition to the Ford/</a:t>
            </a:r>
            <a:r>
              <a:rPr lang="en-US" dirty="0" err="1"/>
              <a:t>Panetti</a:t>
            </a:r>
            <a:r>
              <a:rPr lang="en-US" dirty="0"/>
              <a:t> framework</a:t>
            </a:r>
          </a:p>
          <a:p>
            <a:r>
              <a:rPr lang="en-US" dirty="0"/>
              <a:t>Roberts: “There are two questions. You concede on one, and the state concedes on the other.”</a:t>
            </a:r>
          </a:p>
          <a:p>
            <a:pPr lvl="1"/>
            <a:r>
              <a:rPr lang="en-US" dirty="0"/>
              <a:t>Petitioner concedes that memory loss alone is not enough</a:t>
            </a:r>
          </a:p>
          <a:p>
            <a:pPr lvl="1"/>
            <a:r>
              <a:rPr lang="en-US" dirty="0"/>
              <a:t>Respondent concedes that the Ford/</a:t>
            </a:r>
            <a:r>
              <a:rPr lang="en-US" dirty="0" err="1"/>
              <a:t>Panetti</a:t>
            </a:r>
            <a:r>
              <a:rPr lang="en-US" dirty="0"/>
              <a:t> standard may be satisfied by vascular dementia...just not in this case</a:t>
            </a:r>
          </a:p>
        </p:txBody>
      </p:sp>
    </p:spTree>
    <p:extLst>
      <p:ext uri="{BB962C8B-B14F-4D97-AF65-F5344CB8AC3E}">
        <p14:creationId xmlns:p14="http://schemas.microsoft.com/office/powerpoint/2010/main" val="36615490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2D717-CD4B-4543-AE4E-8DBAF4F85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8000" spc="800" dirty="0"/>
              <a:t>Roberts?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798484-DE0B-4C43-B6D9-7AD18D2FB0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4505655" cy="359359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800" cap="all" spc="800" dirty="0">
                <a:solidFill>
                  <a:schemeClr val="tx2"/>
                </a:solidFill>
                <a:ea typeface="+mj-ea"/>
                <a:cs typeface="+mj-cs"/>
              </a:rPr>
              <a:t>For petitioner:</a:t>
            </a:r>
          </a:p>
          <a:p>
            <a:pPr marL="0" indent="0">
              <a:buNone/>
            </a:pPr>
            <a:r>
              <a:rPr lang="en-US" sz="6000" cap="all" spc="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Ginsburg</a:t>
            </a:r>
          </a:p>
          <a:p>
            <a:pPr marL="0" indent="0">
              <a:buNone/>
            </a:pPr>
            <a:r>
              <a:rPr lang="en-US" sz="6000" cap="all" spc="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Breyer</a:t>
            </a:r>
          </a:p>
          <a:p>
            <a:pPr marL="0" indent="0">
              <a:buNone/>
            </a:pPr>
            <a:r>
              <a:rPr lang="en-US" sz="6000" cap="all" spc="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Sotomayor</a:t>
            </a:r>
          </a:p>
          <a:p>
            <a:pPr marL="0" indent="0">
              <a:buNone/>
            </a:pPr>
            <a:r>
              <a:rPr lang="en-US" sz="6000" cap="all" spc="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Kagan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32D34A-9A1A-C342-9935-9A62A2D72B3A}"/>
              </a:ext>
            </a:extLst>
          </p:cNvPr>
          <p:cNvSpPr txBox="1"/>
          <p:nvPr/>
        </p:nvSpPr>
        <p:spPr>
          <a:xfrm>
            <a:off x="7070771" y="2286001"/>
            <a:ext cx="5256696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cap="all" spc="800" dirty="0">
                <a:solidFill>
                  <a:schemeClr val="tx2"/>
                </a:solidFill>
                <a:ea typeface="+mj-ea"/>
                <a:cs typeface="+mj-cs"/>
              </a:rPr>
              <a:t>For respondent:</a:t>
            </a:r>
          </a:p>
          <a:p>
            <a:r>
              <a:rPr lang="en-US" sz="6000" cap="all" spc="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Thomas</a:t>
            </a:r>
          </a:p>
          <a:p>
            <a:r>
              <a:rPr lang="en-US" sz="6000" cap="all" spc="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Alito</a:t>
            </a:r>
          </a:p>
          <a:p>
            <a:r>
              <a:rPr lang="en-US" sz="6000" cap="all" spc="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Gorsuch</a:t>
            </a:r>
          </a:p>
        </p:txBody>
      </p:sp>
    </p:spTree>
    <p:extLst>
      <p:ext uri="{BB962C8B-B14F-4D97-AF65-F5344CB8AC3E}">
        <p14:creationId xmlns:p14="http://schemas.microsoft.com/office/powerpoint/2010/main" val="3080186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3B3BE-094B-2B41-BD2B-BB4A0344F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</p:spTree>
    <p:extLst>
      <p:ext uri="{BB962C8B-B14F-4D97-AF65-F5344CB8AC3E}">
        <p14:creationId xmlns:p14="http://schemas.microsoft.com/office/powerpoint/2010/main" val="1562792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62513-8D47-4E4D-A3F9-3260CDAD2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eighth amendment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31CD89-EB65-954C-BA63-4891E886BA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Excessive bail shall not be required, nor excessive fines imposed, </a:t>
            </a:r>
            <a:r>
              <a:rPr lang="en-US" sz="3600" b="1" dirty="0"/>
              <a:t>nor cruel and unusual punishments inflicted.</a:t>
            </a:r>
          </a:p>
        </p:txBody>
      </p:sp>
    </p:spTree>
    <p:extLst>
      <p:ext uri="{BB962C8B-B14F-4D97-AF65-F5344CB8AC3E}">
        <p14:creationId xmlns:p14="http://schemas.microsoft.com/office/powerpoint/2010/main" val="3561685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F7C85-436E-3941-98FD-CDFCAAEDD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death penalty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FA2B7A-9B61-5D48-A8C3-51E7D1D4C7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Furman v. Georgia</a:t>
            </a:r>
            <a:r>
              <a:rPr lang="en-US" dirty="0"/>
              <a:t>, 408 U.S. 238 (1972): the death penalty constitutes cruel and unusual punishment.</a:t>
            </a:r>
          </a:p>
          <a:p>
            <a:r>
              <a:rPr lang="en-US" dirty="0"/>
              <a:t>Post-</a:t>
            </a:r>
            <a:r>
              <a:rPr lang="en-US" i="1" dirty="0"/>
              <a:t>Furman</a:t>
            </a:r>
            <a:r>
              <a:rPr lang="en-US" dirty="0"/>
              <a:t> backlash: states reintroduce death penalty with bifurcated sentencing process</a:t>
            </a:r>
          </a:p>
          <a:p>
            <a:r>
              <a:rPr lang="en-US" i="1" dirty="0"/>
              <a:t>Gregg v. Georgia</a:t>
            </a:r>
            <a:r>
              <a:rPr lang="en-US" dirty="0"/>
              <a:t>, 428 U.S. 153 (1976): the death penalty, imposed via a bifurcated sentencing process, is constitutional</a:t>
            </a:r>
          </a:p>
          <a:p>
            <a:endParaRPr lang="en-US" dirty="0"/>
          </a:p>
          <a:p>
            <a:r>
              <a:rPr lang="en-US" dirty="0"/>
              <a:t>Two rationales: retribution and deterrence</a:t>
            </a:r>
          </a:p>
        </p:txBody>
      </p:sp>
    </p:spTree>
    <p:extLst>
      <p:ext uri="{BB962C8B-B14F-4D97-AF65-F5344CB8AC3E}">
        <p14:creationId xmlns:p14="http://schemas.microsoft.com/office/powerpoint/2010/main" val="2027743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0C517-678D-854B-906A-6569A0E8E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Competency to be executed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80F96-D597-C747-A20B-D40D1077A0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460695"/>
          </a:xfrm>
        </p:spPr>
        <p:txBody>
          <a:bodyPr>
            <a:normAutofit/>
          </a:bodyPr>
          <a:lstStyle/>
          <a:p>
            <a:r>
              <a:rPr lang="en-US" i="1" dirty="0"/>
              <a:t>Ford v. Wainwright</a:t>
            </a:r>
            <a:r>
              <a:rPr lang="en-US" dirty="0"/>
              <a:t>, 477 U.S. 399 (1986) (plurality)</a:t>
            </a:r>
          </a:p>
          <a:p>
            <a:pPr lvl="1"/>
            <a:r>
              <a:rPr lang="en-US" dirty="0"/>
              <a:t>The Eighth Amendment prohibits executing a prisoner who is “insane”</a:t>
            </a:r>
          </a:p>
          <a:p>
            <a:pPr lvl="1"/>
            <a:r>
              <a:rPr lang="en-US" dirty="0"/>
              <a:t>Prisoners who allege incompetency are entitled to a competency evaluation and an evidentiary hearing on the question of their competency to be executed</a:t>
            </a:r>
          </a:p>
          <a:p>
            <a:pPr lvl="1"/>
            <a:r>
              <a:rPr lang="en-US" dirty="0"/>
              <a:t>“one whose mental illness prevents him from comprehending the reasons for the penalty or its implications”</a:t>
            </a:r>
          </a:p>
          <a:p>
            <a:r>
              <a:rPr lang="en-US" i="1" dirty="0" err="1"/>
              <a:t>Panetti</a:t>
            </a:r>
            <a:r>
              <a:rPr lang="en-US" i="1" dirty="0"/>
              <a:t> v. Quarterman</a:t>
            </a:r>
            <a:r>
              <a:rPr lang="en-US" dirty="0"/>
              <a:t>, 551 U.S. 930 (2007)</a:t>
            </a:r>
          </a:p>
          <a:p>
            <a:pPr lvl="1"/>
            <a:r>
              <a:rPr lang="en-US" dirty="0"/>
              <a:t>“[A] prisoner is [not] automatically foreclosed from demonstrating incompetency once a court has found he can identify the stated reason for his execution. A prisoner’s awareness of the State’s rationale for an execution is not the same as a rational understanding of it.”</a:t>
            </a:r>
          </a:p>
        </p:txBody>
      </p:sp>
    </p:spTree>
    <p:extLst>
      <p:ext uri="{BB962C8B-B14F-4D97-AF65-F5344CB8AC3E}">
        <p14:creationId xmlns:p14="http://schemas.microsoft.com/office/powerpoint/2010/main" val="3777028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>
            <a:extLst>
              <a:ext uri="{FF2B5EF4-FFF2-40B4-BE49-F238E27FC236}">
                <a16:creationId xmlns:a16="http://schemas.microsoft.com/office/drawing/2014/main" id="{A8810A89-0FFE-4C4E-904F-4E01F025EC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420D737-9CCD-4CC9-9822-1BBA773411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2A4C75C8-94D3-D94B-9C54-CE12D5F96B0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l="28096" r="32096"/>
          <a:stretch/>
        </p:blipFill>
        <p:spPr>
          <a:xfrm>
            <a:off x="7338646" y="10"/>
            <a:ext cx="4853354" cy="6857990"/>
          </a:xfrm>
          <a:prstGeom prst="rect">
            <a:avLst/>
          </a:prstGeom>
        </p:spPr>
      </p:pic>
      <p:sp>
        <p:nvSpPr>
          <p:cNvPr id="16" name="Freeform 10">
            <a:extLst>
              <a:ext uri="{FF2B5EF4-FFF2-40B4-BE49-F238E27FC236}">
                <a16:creationId xmlns:a16="http://schemas.microsoft.com/office/drawing/2014/main" id="{5D0CF218-804B-46B7-8D12-741D899E5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7569200" cy="6858000"/>
          </a:xfrm>
          <a:custGeom>
            <a:avLst/>
            <a:gdLst>
              <a:gd name="connsiteX0" fmla="*/ 0 w 7569200"/>
              <a:gd name="connsiteY0" fmla="*/ 0 h 6858000"/>
              <a:gd name="connsiteX1" fmla="*/ 7389812 w 7569200"/>
              <a:gd name="connsiteY1" fmla="*/ 0 h 6858000"/>
              <a:gd name="connsiteX2" fmla="*/ 7394575 w 7569200"/>
              <a:gd name="connsiteY2" fmla="*/ 66675 h 6858000"/>
              <a:gd name="connsiteX3" fmla="*/ 7402512 w 7569200"/>
              <a:gd name="connsiteY3" fmla="*/ 122237 h 6858000"/>
              <a:gd name="connsiteX4" fmla="*/ 7412037 w 7569200"/>
              <a:gd name="connsiteY4" fmla="*/ 174625 h 6858000"/>
              <a:gd name="connsiteX5" fmla="*/ 7427912 w 7569200"/>
              <a:gd name="connsiteY5" fmla="*/ 217487 h 6858000"/>
              <a:gd name="connsiteX6" fmla="*/ 7443787 w 7569200"/>
              <a:gd name="connsiteY6" fmla="*/ 260350 h 6858000"/>
              <a:gd name="connsiteX7" fmla="*/ 7462837 w 7569200"/>
              <a:gd name="connsiteY7" fmla="*/ 296862 h 6858000"/>
              <a:gd name="connsiteX8" fmla="*/ 7481887 w 7569200"/>
              <a:gd name="connsiteY8" fmla="*/ 334962 h 6858000"/>
              <a:gd name="connsiteX9" fmla="*/ 7499350 w 7569200"/>
              <a:gd name="connsiteY9" fmla="*/ 369887 h 6858000"/>
              <a:gd name="connsiteX10" fmla="*/ 7516812 w 7569200"/>
              <a:gd name="connsiteY10" fmla="*/ 409575 h 6858000"/>
              <a:gd name="connsiteX11" fmla="*/ 7532687 w 7569200"/>
              <a:gd name="connsiteY11" fmla="*/ 450850 h 6858000"/>
              <a:gd name="connsiteX12" fmla="*/ 7546975 w 7569200"/>
              <a:gd name="connsiteY12" fmla="*/ 496887 h 6858000"/>
              <a:gd name="connsiteX13" fmla="*/ 7558087 w 7569200"/>
              <a:gd name="connsiteY13" fmla="*/ 546100 h 6858000"/>
              <a:gd name="connsiteX14" fmla="*/ 7566025 w 7569200"/>
              <a:gd name="connsiteY14" fmla="*/ 606425 h 6858000"/>
              <a:gd name="connsiteX15" fmla="*/ 7569200 w 7569200"/>
              <a:gd name="connsiteY15" fmla="*/ 673100 h 6858000"/>
              <a:gd name="connsiteX16" fmla="*/ 7566025 w 7569200"/>
              <a:gd name="connsiteY16" fmla="*/ 744537 h 6858000"/>
              <a:gd name="connsiteX17" fmla="*/ 7558087 w 7569200"/>
              <a:gd name="connsiteY17" fmla="*/ 801687 h 6858000"/>
              <a:gd name="connsiteX18" fmla="*/ 7546975 w 7569200"/>
              <a:gd name="connsiteY18" fmla="*/ 854075 h 6858000"/>
              <a:gd name="connsiteX19" fmla="*/ 7532687 w 7569200"/>
              <a:gd name="connsiteY19" fmla="*/ 901700 h 6858000"/>
              <a:gd name="connsiteX20" fmla="*/ 7516812 w 7569200"/>
              <a:gd name="connsiteY20" fmla="*/ 942975 h 6858000"/>
              <a:gd name="connsiteX21" fmla="*/ 7497762 w 7569200"/>
              <a:gd name="connsiteY21" fmla="*/ 981075 h 6858000"/>
              <a:gd name="connsiteX22" fmla="*/ 7478712 w 7569200"/>
              <a:gd name="connsiteY22" fmla="*/ 1017587 h 6858000"/>
              <a:gd name="connsiteX23" fmla="*/ 7459662 w 7569200"/>
              <a:gd name="connsiteY23" fmla="*/ 1055687 h 6858000"/>
              <a:gd name="connsiteX24" fmla="*/ 7442200 w 7569200"/>
              <a:gd name="connsiteY24" fmla="*/ 1095375 h 6858000"/>
              <a:gd name="connsiteX25" fmla="*/ 7424737 w 7569200"/>
              <a:gd name="connsiteY25" fmla="*/ 1136650 h 6858000"/>
              <a:gd name="connsiteX26" fmla="*/ 7410450 w 7569200"/>
              <a:gd name="connsiteY26" fmla="*/ 1182687 h 6858000"/>
              <a:gd name="connsiteX27" fmla="*/ 7400925 w 7569200"/>
              <a:gd name="connsiteY27" fmla="*/ 1235075 h 6858000"/>
              <a:gd name="connsiteX28" fmla="*/ 7391400 w 7569200"/>
              <a:gd name="connsiteY28" fmla="*/ 1295400 h 6858000"/>
              <a:gd name="connsiteX29" fmla="*/ 7389812 w 7569200"/>
              <a:gd name="connsiteY29" fmla="*/ 1363662 h 6858000"/>
              <a:gd name="connsiteX30" fmla="*/ 7391400 w 7569200"/>
              <a:gd name="connsiteY30" fmla="*/ 1431925 h 6858000"/>
              <a:gd name="connsiteX31" fmla="*/ 7400925 w 7569200"/>
              <a:gd name="connsiteY31" fmla="*/ 1492250 h 6858000"/>
              <a:gd name="connsiteX32" fmla="*/ 7410450 w 7569200"/>
              <a:gd name="connsiteY32" fmla="*/ 1544637 h 6858000"/>
              <a:gd name="connsiteX33" fmla="*/ 7424737 w 7569200"/>
              <a:gd name="connsiteY33" fmla="*/ 1589087 h 6858000"/>
              <a:gd name="connsiteX34" fmla="*/ 7442200 w 7569200"/>
              <a:gd name="connsiteY34" fmla="*/ 1631950 h 6858000"/>
              <a:gd name="connsiteX35" fmla="*/ 7459662 w 7569200"/>
              <a:gd name="connsiteY35" fmla="*/ 1671637 h 6858000"/>
              <a:gd name="connsiteX36" fmla="*/ 7478712 w 7569200"/>
              <a:gd name="connsiteY36" fmla="*/ 1708150 h 6858000"/>
              <a:gd name="connsiteX37" fmla="*/ 7497762 w 7569200"/>
              <a:gd name="connsiteY37" fmla="*/ 1743075 h 6858000"/>
              <a:gd name="connsiteX38" fmla="*/ 7516812 w 7569200"/>
              <a:gd name="connsiteY38" fmla="*/ 1782762 h 6858000"/>
              <a:gd name="connsiteX39" fmla="*/ 7532687 w 7569200"/>
              <a:gd name="connsiteY39" fmla="*/ 1824037 h 6858000"/>
              <a:gd name="connsiteX40" fmla="*/ 7546975 w 7569200"/>
              <a:gd name="connsiteY40" fmla="*/ 1870075 h 6858000"/>
              <a:gd name="connsiteX41" fmla="*/ 7558087 w 7569200"/>
              <a:gd name="connsiteY41" fmla="*/ 1922462 h 6858000"/>
              <a:gd name="connsiteX42" fmla="*/ 7566025 w 7569200"/>
              <a:gd name="connsiteY42" fmla="*/ 1982787 h 6858000"/>
              <a:gd name="connsiteX43" fmla="*/ 7569200 w 7569200"/>
              <a:gd name="connsiteY43" fmla="*/ 2051050 h 6858000"/>
              <a:gd name="connsiteX44" fmla="*/ 7566025 w 7569200"/>
              <a:gd name="connsiteY44" fmla="*/ 2119312 h 6858000"/>
              <a:gd name="connsiteX45" fmla="*/ 7558087 w 7569200"/>
              <a:gd name="connsiteY45" fmla="*/ 2179637 h 6858000"/>
              <a:gd name="connsiteX46" fmla="*/ 7546975 w 7569200"/>
              <a:gd name="connsiteY46" fmla="*/ 2232025 h 6858000"/>
              <a:gd name="connsiteX47" fmla="*/ 7532687 w 7569200"/>
              <a:gd name="connsiteY47" fmla="*/ 2278062 h 6858000"/>
              <a:gd name="connsiteX48" fmla="*/ 7516812 w 7569200"/>
              <a:gd name="connsiteY48" fmla="*/ 2319337 h 6858000"/>
              <a:gd name="connsiteX49" fmla="*/ 7497762 w 7569200"/>
              <a:gd name="connsiteY49" fmla="*/ 2359025 h 6858000"/>
              <a:gd name="connsiteX50" fmla="*/ 7478712 w 7569200"/>
              <a:gd name="connsiteY50" fmla="*/ 2395537 h 6858000"/>
              <a:gd name="connsiteX51" fmla="*/ 7459662 w 7569200"/>
              <a:gd name="connsiteY51" fmla="*/ 2433637 h 6858000"/>
              <a:gd name="connsiteX52" fmla="*/ 7442200 w 7569200"/>
              <a:gd name="connsiteY52" fmla="*/ 2471737 h 6858000"/>
              <a:gd name="connsiteX53" fmla="*/ 7424737 w 7569200"/>
              <a:gd name="connsiteY53" fmla="*/ 2513012 h 6858000"/>
              <a:gd name="connsiteX54" fmla="*/ 7410450 w 7569200"/>
              <a:gd name="connsiteY54" fmla="*/ 2560637 h 6858000"/>
              <a:gd name="connsiteX55" fmla="*/ 7400925 w 7569200"/>
              <a:gd name="connsiteY55" fmla="*/ 2613025 h 6858000"/>
              <a:gd name="connsiteX56" fmla="*/ 7391400 w 7569200"/>
              <a:gd name="connsiteY56" fmla="*/ 2671762 h 6858000"/>
              <a:gd name="connsiteX57" fmla="*/ 7389812 w 7569200"/>
              <a:gd name="connsiteY57" fmla="*/ 2741612 h 6858000"/>
              <a:gd name="connsiteX58" fmla="*/ 7391400 w 7569200"/>
              <a:gd name="connsiteY58" fmla="*/ 2809875 h 6858000"/>
              <a:gd name="connsiteX59" fmla="*/ 7400925 w 7569200"/>
              <a:gd name="connsiteY59" fmla="*/ 2868612 h 6858000"/>
              <a:gd name="connsiteX60" fmla="*/ 7410450 w 7569200"/>
              <a:gd name="connsiteY60" fmla="*/ 2922587 h 6858000"/>
              <a:gd name="connsiteX61" fmla="*/ 7424737 w 7569200"/>
              <a:gd name="connsiteY61" fmla="*/ 2967037 h 6858000"/>
              <a:gd name="connsiteX62" fmla="*/ 7442200 w 7569200"/>
              <a:gd name="connsiteY62" fmla="*/ 3009900 h 6858000"/>
              <a:gd name="connsiteX63" fmla="*/ 7459662 w 7569200"/>
              <a:gd name="connsiteY63" fmla="*/ 3046412 h 6858000"/>
              <a:gd name="connsiteX64" fmla="*/ 7478712 w 7569200"/>
              <a:gd name="connsiteY64" fmla="*/ 3084512 h 6858000"/>
              <a:gd name="connsiteX65" fmla="*/ 7497762 w 7569200"/>
              <a:gd name="connsiteY65" fmla="*/ 3121025 h 6858000"/>
              <a:gd name="connsiteX66" fmla="*/ 7516812 w 7569200"/>
              <a:gd name="connsiteY66" fmla="*/ 3160712 h 6858000"/>
              <a:gd name="connsiteX67" fmla="*/ 7532687 w 7569200"/>
              <a:gd name="connsiteY67" fmla="*/ 3201987 h 6858000"/>
              <a:gd name="connsiteX68" fmla="*/ 7546975 w 7569200"/>
              <a:gd name="connsiteY68" fmla="*/ 3248025 h 6858000"/>
              <a:gd name="connsiteX69" fmla="*/ 7558087 w 7569200"/>
              <a:gd name="connsiteY69" fmla="*/ 3300412 h 6858000"/>
              <a:gd name="connsiteX70" fmla="*/ 7566025 w 7569200"/>
              <a:gd name="connsiteY70" fmla="*/ 3360737 h 6858000"/>
              <a:gd name="connsiteX71" fmla="*/ 7569200 w 7569200"/>
              <a:gd name="connsiteY71" fmla="*/ 3427412 h 6858000"/>
              <a:gd name="connsiteX72" fmla="*/ 7566025 w 7569200"/>
              <a:gd name="connsiteY72" fmla="*/ 3497262 h 6858000"/>
              <a:gd name="connsiteX73" fmla="*/ 7558087 w 7569200"/>
              <a:gd name="connsiteY73" fmla="*/ 3557587 h 6858000"/>
              <a:gd name="connsiteX74" fmla="*/ 7546975 w 7569200"/>
              <a:gd name="connsiteY74" fmla="*/ 3609975 h 6858000"/>
              <a:gd name="connsiteX75" fmla="*/ 7532687 w 7569200"/>
              <a:gd name="connsiteY75" fmla="*/ 3656012 h 6858000"/>
              <a:gd name="connsiteX76" fmla="*/ 7516812 w 7569200"/>
              <a:gd name="connsiteY76" fmla="*/ 3697287 h 6858000"/>
              <a:gd name="connsiteX77" fmla="*/ 7497762 w 7569200"/>
              <a:gd name="connsiteY77" fmla="*/ 3736975 h 6858000"/>
              <a:gd name="connsiteX78" fmla="*/ 7459662 w 7569200"/>
              <a:gd name="connsiteY78" fmla="*/ 3811587 h 6858000"/>
              <a:gd name="connsiteX79" fmla="*/ 7442200 w 7569200"/>
              <a:gd name="connsiteY79" fmla="*/ 3848100 h 6858000"/>
              <a:gd name="connsiteX80" fmla="*/ 7424737 w 7569200"/>
              <a:gd name="connsiteY80" fmla="*/ 3890962 h 6858000"/>
              <a:gd name="connsiteX81" fmla="*/ 7410450 w 7569200"/>
              <a:gd name="connsiteY81" fmla="*/ 3935412 h 6858000"/>
              <a:gd name="connsiteX82" fmla="*/ 7400925 w 7569200"/>
              <a:gd name="connsiteY82" fmla="*/ 3987800 h 6858000"/>
              <a:gd name="connsiteX83" fmla="*/ 7391400 w 7569200"/>
              <a:gd name="connsiteY83" fmla="*/ 4048125 h 6858000"/>
              <a:gd name="connsiteX84" fmla="*/ 7389812 w 7569200"/>
              <a:gd name="connsiteY84" fmla="*/ 4116387 h 6858000"/>
              <a:gd name="connsiteX85" fmla="*/ 7391400 w 7569200"/>
              <a:gd name="connsiteY85" fmla="*/ 4186237 h 6858000"/>
              <a:gd name="connsiteX86" fmla="*/ 7400925 w 7569200"/>
              <a:gd name="connsiteY86" fmla="*/ 4244975 h 6858000"/>
              <a:gd name="connsiteX87" fmla="*/ 7410450 w 7569200"/>
              <a:gd name="connsiteY87" fmla="*/ 4297362 h 6858000"/>
              <a:gd name="connsiteX88" fmla="*/ 7424737 w 7569200"/>
              <a:gd name="connsiteY88" fmla="*/ 4343400 h 6858000"/>
              <a:gd name="connsiteX89" fmla="*/ 7442200 w 7569200"/>
              <a:gd name="connsiteY89" fmla="*/ 4386262 h 6858000"/>
              <a:gd name="connsiteX90" fmla="*/ 7459662 w 7569200"/>
              <a:gd name="connsiteY90" fmla="*/ 4424362 h 6858000"/>
              <a:gd name="connsiteX91" fmla="*/ 7497762 w 7569200"/>
              <a:gd name="connsiteY91" fmla="*/ 4498975 h 6858000"/>
              <a:gd name="connsiteX92" fmla="*/ 7516812 w 7569200"/>
              <a:gd name="connsiteY92" fmla="*/ 4537075 h 6858000"/>
              <a:gd name="connsiteX93" fmla="*/ 7532687 w 7569200"/>
              <a:gd name="connsiteY93" fmla="*/ 4579937 h 6858000"/>
              <a:gd name="connsiteX94" fmla="*/ 7546975 w 7569200"/>
              <a:gd name="connsiteY94" fmla="*/ 4625975 h 6858000"/>
              <a:gd name="connsiteX95" fmla="*/ 7558087 w 7569200"/>
              <a:gd name="connsiteY95" fmla="*/ 4678362 h 6858000"/>
              <a:gd name="connsiteX96" fmla="*/ 7566025 w 7569200"/>
              <a:gd name="connsiteY96" fmla="*/ 4738687 h 6858000"/>
              <a:gd name="connsiteX97" fmla="*/ 7569200 w 7569200"/>
              <a:gd name="connsiteY97" fmla="*/ 4806950 h 6858000"/>
              <a:gd name="connsiteX98" fmla="*/ 7566025 w 7569200"/>
              <a:gd name="connsiteY98" fmla="*/ 4875212 h 6858000"/>
              <a:gd name="connsiteX99" fmla="*/ 7558087 w 7569200"/>
              <a:gd name="connsiteY99" fmla="*/ 4935537 h 6858000"/>
              <a:gd name="connsiteX100" fmla="*/ 7546975 w 7569200"/>
              <a:gd name="connsiteY100" fmla="*/ 4987925 h 6858000"/>
              <a:gd name="connsiteX101" fmla="*/ 7532687 w 7569200"/>
              <a:gd name="connsiteY101" fmla="*/ 5033962 h 6858000"/>
              <a:gd name="connsiteX102" fmla="*/ 7516812 w 7569200"/>
              <a:gd name="connsiteY102" fmla="*/ 5075237 h 6858000"/>
              <a:gd name="connsiteX103" fmla="*/ 7497762 w 7569200"/>
              <a:gd name="connsiteY103" fmla="*/ 5114925 h 6858000"/>
              <a:gd name="connsiteX104" fmla="*/ 7478712 w 7569200"/>
              <a:gd name="connsiteY104" fmla="*/ 5149850 h 6858000"/>
              <a:gd name="connsiteX105" fmla="*/ 7459662 w 7569200"/>
              <a:gd name="connsiteY105" fmla="*/ 5186362 h 6858000"/>
              <a:gd name="connsiteX106" fmla="*/ 7442200 w 7569200"/>
              <a:gd name="connsiteY106" fmla="*/ 5226050 h 6858000"/>
              <a:gd name="connsiteX107" fmla="*/ 7424737 w 7569200"/>
              <a:gd name="connsiteY107" fmla="*/ 5268912 h 6858000"/>
              <a:gd name="connsiteX108" fmla="*/ 7410450 w 7569200"/>
              <a:gd name="connsiteY108" fmla="*/ 5313362 h 6858000"/>
              <a:gd name="connsiteX109" fmla="*/ 7400925 w 7569200"/>
              <a:gd name="connsiteY109" fmla="*/ 5365750 h 6858000"/>
              <a:gd name="connsiteX110" fmla="*/ 7391400 w 7569200"/>
              <a:gd name="connsiteY110" fmla="*/ 5426075 h 6858000"/>
              <a:gd name="connsiteX111" fmla="*/ 7389812 w 7569200"/>
              <a:gd name="connsiteY111" fmla="*/ 5494337 h 6858000"/>
              <a:gd name="connsiteX112" fmla="*/ 7391400 w 7569200"/>
              <a:gd name="connsiteY112" fmla="*/ 5562600 h 6858000"/>
              <a:gd name="connsiteX113" fmla="*/ 7400925 w 7569200"/>
              <a:gd name="connsiteY113" fmla="*/ 5622925 h 6858000"/>
              <a:gd name="connsiteX114" fmla="*/ 7410450 w 7569200"/>
              <a:gd name="connsiteY114" fmla="*/ 5675312 h 6858000"/>
              <a:gd name="connsiteX115" fmla="*/ 7424737 w 7569200"/>
              <a:gd name="connsiteY115" fmla="*/ 5721350 h 6858000"/>
              <a:gd name="connsiteX116" fmla="*/ 7442200 w 7569200"/>
              <a:gd name="connsiteY116" fmla="*/ 5762625 h 6858000"/>
              <a:gd name="connsiteX117" fmla="*/ 7459662 w 7569200"/>
              <a:gd name="connsiteY117" fmla="*/ 5802312 h 6858000"/>
              <a:gd name="connsiteX118" fmla="*/ 7478712 w 7569200"/>
              <a:gd name="connsiteY118" fmla="*/ 5840412 h 6858000"/>
              <a:gd name="connsiteX119" fmla="*/ 7497762 w 7569200"/>
              <a:gd name="connsiteY119" fmla="*/ 5876925 h 6858000"/>
              <a:gd name="connsiteX120" fmla="*/ 7516812 w 7569200"/>
              <a:gd name="connsiteY120" fmla="*/ 5915025 h 6858000"/>
              <a:gd name="connsiteX121" fmla="*/ 7532687 w 7569200"/>
              <a:gd name="connsiteY121" fmla="*/ 5956300 h 6858000"/>
              <a:gd name="connsiteX122" fmla="*/ 7546975 w 7569200"/>
              <a:gd name="connsiteY122" fmla="*/ 6003925 h 6858000"/>
              <a:gd name="connsiteX123" fmla="*/ 7558087 w 7569200"/>
              <a:gd name="connsiteY123" fmla="*/ 6056312 h 6858000"/>
              <a:gd name="connsiteX124" fmla="*/ 7566025 w 7569200"/>
              <a:gd name="connsiteY124" fmla="*/ 6113462 h 6858000"/>
              <a:gd name="connsiteX125" fmla="*/ 7569200 w 7569200"/>
              <a:gd name="connsiteY125" fmla="*/ 6183312 h 6858000"/>
              <a:gd name="connsiteX126" fmla="*/ 7566025 w 7569200"/>
              <a:gd name="connsiteY126" fmla="*/ 6251575 h 6858000"/>
              <a:gd name="connsiteX127" fmla="*/ 7558087 w 7569200"/>
              <a:gd name="connsiteY127" fmla="*/ 6311900 h 6858000"/>
              <a:gd name="connsiteX128" fmla="*/ 7546975 w 7569200"/>
              <a:gd name="connsiteY128" fmla="*/ 6361112 h 6858000"/>
              <a:gd name="connsiteX129" fmla="*/ 7532687 w 7569200"/>
              <a:gd name="connsiteY129" fmla="*/ 6407150 h 6858000"/>
              <a:gd name="connsiteX130" fmla="*/ 7516812 w 7569200"/>
              <a:gd name="connsiteY130" fmla="*/ 6448425 h 6858000"/>
              <a:gd name="connsiteX131" fmla="*/ 7499350 w 7569200"/>
              <a:gd name="connsiteY131" fmla="*/ 6488112 h 6858000"/>
              <a:gd name="connsiteX132" fmla="*/ 7481887 w 7569200"/>
              <a:gd name="connsiteY132" fmla="*/ 6523037 h 6858000"/>
              <a:gd name="connsiteX133" fmla="*/ 7462837 w 7569200"/>
              <a:gd name="connsiteY133" fmla="*/ 6561137 h 6858000"/>
              <a:gd name="connsiteX134" fmla="*/ 7443787 w 7569200"/>
              <a:gd name="connsiteY134" fmla="*/ 6597650 h 6858000"/>
              <a:gd name="connsiteX135" fmla="*/ 7427912 w 7569200"/>
              <a:gd name="connsiteY135" fmla="*/ 6640512 h 6858000"/>
              <a:gd name="connsiteX136" fmla="*/ 7412037 w 7569200"/>
              <a:gd name="connsiteY136" fmla="*/ 6683375 h 6858000"/>
              <a:gd name="connsiteX137" fmla="*/ 7402512 w 7569200"/>
              <a:gd name="connsiteY137" fmla="*/ 6735762 h 6858000"/>
              <a:gd name="connsiteX138" fmla="*/ 7394575 w 7569200"/>
              <a:gd name="connsiteY138" fmla="*/ 6791325 h 6858000"/>
              <a:gd name="connsiteX139" fmla="*/ 7389812 w 7569200"/>
              <a:gd name="connsiteY139" fmla="*/ 6858000 h 6858000"/>
              <a:gd name="connsiteX140" fmla="*/ 0 w 7569200"/>
              <a:gd name="connsiteY140" fmla="*/ 6858000 h 6858000"/>
              <a:gd name="connsiteX141" fmla="*/ 0 w 7569200"/>
              <a:gd name="connsiteY14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7569200" h="6858000">
                <a:moveTo>
                  <a:pt x="0" y="0"/>
                </a:moveTo>
                <a:lnTo>
                  <a:pt x="7389812" y="0"/>
                </a:lnTo>
                <a:lnTo>
                  <a:pt x="7394575" y="66675"/>
                </a:lnTo>
                <a:lnTo>
                  <a:pt x="7402512" y="122237"/>
                </a:lnTo>
                <a:lnTo>
                  <a:pt x="7412037" y="174625"/>
                </a:lnTo>
                <a:lnTo>
                  <a:pt x="7427912" y="217487"/>
                </a:lnTo>
                <a:lnTo>
                  <a:pt x="7443787" y="260350"/>
                </a:lnTo>
                <a:lnTo>
                  <a:pt x="7462837" y="296862"/>
                </a:lnTo>
                <a:lnTo>
                  <a:pt x="7481887" y="334962"/>
                </a:lnTo>
                <a:lnTo>
                  <a:pt x="7499350" y="369887"/>
                </a:lnTo>
                <a:lnTo>
                  <a:pt x="7516812" y="409575"/>
                </a:lnTo>
                <a:lnTo>
                  <a:pt x="7532687" y="450850"/>
                </a:lnTo>
                <a:lnTo>
                  <a:pt x="7546975" y="496887"/>
                </a:lnTo>
                <a:lnTo>
                  <a:pt x="7558087" y="546100"/>
                </a:lnTo>
                <a:lnTo>
                  <a:pt x="7566025" y="606425"/>
                </a:lnTo>
                <a:lnTo>
                  <a:pt x="7569200" y="673100"/>
                </a:lnTo>
                <a:lnTo>
                  <a:pt x="7566025" y="744537"/>
                </a:lnTo>
                <a:lnTo>
                  <a:pt x="7558087" y="801687"/>
                </a:lnTo>
                <a:lnTo>
                  <a:pt x="7546975" y="854075"/>
                </a:lnTo>
                <a:lnTo>
                  <a:pt x="7532687" y="901700"/>
                </a:lnTo>
                <a:lnTo>
                  <a:pt x="7516812" y="942975"/>
                </a:lnTo>
                <a:lnTo>
                  <a:pt x="7497762" y="981075"/>
                </a:lnTo>
                <a:lnTo>
                  <a:pt x="7478712" y="1017587"/>
                </a:lnTo>
                <a:lnTo>
                  <a:pt x="7459662" y="1055687"/>
                </a:lnTo>
                <a:lnTo>
                  <a:pt x="7442200" y="1095375"/>
                </a:lnTo>
                <a:lnTo>
                  <a:pt x="7424737" y="1136650"/>
                </a:lnTo>
                <a:lnTo>
                  <a:pt x="7410450" y="1182687"/>
                </a:lnTo>
                <a:lnTo>
                  <a:pt x="7400925" y="1235075"/>
                </a:lnTo>
                <a:lnTo>
                  <a:pt x="7391400" y="1295400"/>
                </a:lnTo>
                <a:lnTo>
                  <a:pt x="7389812" y="1363662"/>
                </a:lnTo>
                <a:lnTo>
                  <a:pt x="7391400" y="1431925"/>
                </a:lnTo>
                <a:lnTo>
                  <a:pt x="7400925" y="1492250"/>
                </a:lnTo>
                <a:lnTo>
                  <a:pt x="7410450" y="1544637"/>
                </a:lnTo>
                <a:lnTo>
                  <a:pt x="7424737" y="1589087"/>
                </a:lnTo>
                <a:lnTo>
                  <a:pt x="7442200" y="1631950"/>
                </a:lnTo>
                <a:lnTo>
                  <a:pt x="7459662" y="1671637"/>
                </a:lnTo>
                <a:lnTo>
                  <a:pt x="7478712" y="1708150"/>
                </a:lnTo>
                <a:lnTo>
                  <a:pt x="7497762" y="1743075"/>
                </a:lnTo>
                <a:lnTo>
                  <a:pt x="7516812" y="1782762"/>
                </a:lnTo>
                <a:lnTo>
                  <a:pt x="7532687" y="1824037"/>
                </a:lnTo>
                <a:lnTo>
                  <a:pt x="7546975" y="1870075"/>
                </a:lnTo>
                <a:lnTo>
                  <a:pt x="7558087" y="1922462"/>
                </a:lnTo>
                <a:lnTo>
                  <a:pt x="7566025" y="1982787"/>
                </a:lnTo>
                <a:lnTo>
                  <a:pt x="7569200" y="2051050"/>
                </a:lnTo>
                <a:lnTo>
                  <a:pt x="7566025" y="2119312"/>
                </a:lnTo>
                <a:lnTo>
                  <a:pt x="7558087" y="2179637"/>
                </a:lnTo>
                <a:lnTo>
                  <a:pt x="7546975" y="2232025"/>
                </a:lnTo>
                <a:lnTo>
                  <a:pt x="7532687" y="2278062"/>
                </a:lnTo>
                <a:lnTo>
                  <a:pt x="7516812" y="2319337"/>
                </a:lnTo>
                <a:lnTo>
                  <a:pt x="7497762" y="2359025"/>
                </a:lnTo>
                <a:lnTo>
                  <a:pt x="7478712" y="2395537"/>
                </a:lnTo>
                <a:lnTo>
                  <a:pt x="7459662" y="2433637"/>
                </a:lnTo>
                <a:lnTo>
                  <a:pt x="7442200" y="2471737"/>
                </a:lnTo>
                <a:lnTo>
                  <a:pt x="7424737" y="2513012"/>
                </a:lnTo>
                <a:lnTo>
                  <a:pt x="7410450" y="2560637"/>
                </a:lnTo>
                <a:lnTo>
                  <a:pt x="7400925" y="2613025"/>
                </a:lnTo>
                <a:lnTo>
                  <a:pt x="7391400" y="2671762"/>
                </a:lnTo>
                <a:lnTo>
                  <a:pt x="7389812" y="2741612"/>
                </a:lnTo>
                <a:lnTo>
                  <a:pt x="7391400" y="2809875"/>
                </a:lnTo>
                <a:lnTo>
                  <a:pt x="7400925" y="2868612"/>
                </a:lnTo>
                <a:lnTo>
                  <a:pt x="7410450" y="2922587"/>
                </a:lnTo>
                <a:lnTo>
                  <a:pt x="7424737" y="2967037"/>
                </a:lnTo>
                <a:lnTo>
                  <a:pt x="7442200" y="3009900"/>
                </a:lnTo>
                <a:lnTo>
                  <a:pt x="7459662" y="3046412"/>
                </a:lnTo>
                <a:lnTo>
                  <a:pt x="7478712" y="3084512"/>
                </a:lnTo>
                <a:lnTo>
                  <a:pt x="7497762" y="3121025"/>
                </a:lnTo>
                <a:lnTo>
                  <a:pt x="7516812" y="3160712"/>
                </a:lnTo>
                <a:lnTo>
                  <a:pt x="7532687" y="3201987"/>
                </a:lnTo>
                <a:lnTo>
                  <a:pt x="7546975" y="3248025"/>
                </a:lnTo>
                <a:lnTo>
                  <a:pt x="7558087" y="3300412"/>
                </a:lnTo>
                <a:lnTo>
                  <a:pt x="7566025" y="3360737"/>
                </a:lnTo>
                <a:lnTo>
                  <a:pt x="7569200" y="3427412"/>
                </a:lnTo>
                <a:lnTo>
                  <a:pt x="7566025" y="3497262"/>
                </a:lnTo>
                <a:lnTo>
                  <a:pt x="7558087" y="3557587"/>
                </a:lnTo>
                <a:lnTo>
                  <a:pt x="7546975" y="3609975"/>
                </a:lnTo>
                <a:lnTo>
                  <a:pt x="7532687" y="3656012"/>
                </a:lnTo>
                <a:lnTo>
                  <a:pt x="7516812" y="3697287"/>
                </a:lnTo>
                <a:lnTo>
                  <a:pt x="7497762" y="3736975"/>
                </a:lnTo>
                <a:lnTo>
                  <a:pt x="7459662" y="3811587"/>
                </a:lnTo>
                <a:lnTo>
                  <a:pt x="7442200" y="3848100"/>
                </a:lnTo>
                <a:lnTo>
                  <a:pt x="7424737" y="3890962"/>
                </a:lnTo>
                <a:lnTo>
                  <a:pt x="7410450" y="3935412"/>
                </a:lnTo>
                <a:lnTo>
                  <a:pt x="7400925" y="3987800"/>
                </a:lnTo>
                <a:lnTo>
                  <a:pt x="7391400" y="4048125"/>
                </a:lnTo>
                <a:lnTo>
                  <a:pt x="7389812" y="4116387"/>
                </a:lnTo>
                <a:lnTo>
                  <a:pt x="7391400" y="4186237"/>
                </a:lnTo>
                <a:lnTo>
                  <a:pt x="7400925" y="4244975"/>
                </a:lnTo>
                <a:lnTo>
                  <a:pt x="7410450" y="4297362"/>
                </a:lnTo>
                <a:lnTo>
                  <a:pt x="7424737" y="4343400"/>
                </a:lnTo>
                <a:lnTo>
                  <a:pt x="7442200" y="4386262"/>
                </a:lnTo>
                <a:lnTo>
                  <a:pt x="7459662" y="4424362"/>
                </a:lnTo>
                <a:lnTo>
                  <a:pt x="7497762" y="4498975"/>
                </a:lnTo>
                <a:lnTo>
                  <a:pt x="7516812" y="4537075"/>
                </a:lnTo>
                <a:lnTo>
                  <a:pt x="7532687" y="4579937"/>
                </a:lnTo>
                <a:lnTo>
                  <a:pt x="7546975" y="4625975"/>
                </a:lnTo>
                <a:lnTo>
                  <a:pt x="7558087" y="4678362"/>
                </a:lnTo>
                <a:lnTo>
                  <a:pt x="7566025" y="4738687"/>
                </a:lnTo>
                <a:lnTo>
                  <a:pt x="7569200" y="4806950"/>
                </a:lnTo>
                <a:lnTo>
                  <a:pt x="7566025" y="4875212"/>
                </a:lnTo>
                <a:lnTo>
                  <a:pt x="7558087" y="4935537"/>
                </a:lnTo>
                <a:lnTo>
                  <a:pt x="7546975" y="4987925"/>
                </a:lnTo>
                <a:lnTo>
                  <a:pt x="7532687" y="5033962"/>
                </a:lnTo>
                <a:lnTo>
                  <a:pt x="7516812" y="5075237"/>
                </a:lnTo>
                <a:lnTo>
                  <a:pt x="7497762" y="5114925"/>
                </a:lnTo>
                <a:lnTo>
                  <a:pt x="7478712" y="5149850"/>
                </a:lnTo>
                <a:lnTo>
                  <a:pt x="7459662" y="5186362"/>
                </a:lnTo>
                <a:lnTo>
                  <a:pt x="7442200" y="5226050"/>
                </a:lnTo>
                <a:lnTo>
                  <a:pt x="7424737" y="5268912"/>
                </a:lnTo>
                <a:lnTo>
                  <a:pt x="7410450" y="5313362"/>
                </a:lnTo>
                <a:lnTo>
                  <a:pt x="7400925" y="5365750"/>
                </a:lnTo>
                <a:lnTo>
                  <a:pt x="7391400" y="5426075"/>
                </a:lnTo>
                <a:lnTo>
                  <a:pt x="7389812" y="5494337"/>
                </a:lnTo>
                <a:lnTo>
                  <a:pt x="7391400" y="5562600"/>
                </a:lnTo>
                <a:lnTo>
                  <a:pt x="7400925" y="5622925"/>
                </a:lnTo>
                <a:lnTo>
                  <a:pt x="7410450" y="5675312"/>
                </a:lnTo>
                <a:lnTo>
                  <a:pt x="7424737" y="5721350"/>
                </a:lnTo>
                <a:lnTo>
                  <a:pt x="7442200" y="5762625"/>
                </a:lnTo>
                <a:lnTo>
                  <a:pt x="7459662" y="5802312"/>
                </a:lnTo>
                <a:lnTo>
                  <a:pt x="7478712" y="5840412"/>
                </a:lnTo>
                <a:lnTo>
                  <a:pt x="7497762" y="5876925"/>
                </a:lnTo>
                <a:lnTo>
                  <a:pt x="7516812" y="5915025"/>
                </a:lnTo>
                <a:lnTo>
                  <a:pt x="7532687" y="5956300"/>
                </a:lnTo>
                <a:lnTo>
                  <a:pt x="7546975" y="6003925"/>
                </a:lnTo>
                <a:lnTo>
                  <a:pt x="7558087" y="6056312"/>
                </a:lnTo>
                <a:lnTo>
                  <a:pt x="7566025" y="6113462"/>
                </a:lnTo>
                <a:lnTo>
                  <a:pt x="7569200" y="6183312"/>
                </a:lnTo>
                <a:lnTo>
                  <a:pt x="7566025" y="6251575"/>
                </a:lnTo>
                <a:lnTo>
                  <a:pt x="7558087" y="6311900"/>
                </a:lnTo>
                <a:lnTo>
                  <a:pt x="7546975" y="6361112"/>
                </a:lnTo>
                <a:lnTo>
                  <a:pt x="7532687" y="6407150"/>
                </a:lnTo>
                <a:lnTo>
                  <a:pt x="7516812" y="6448425"/>
                </a:lnTo>
                <a:lnTo>
                  <a:pt x="7499350" y="6488112"/>
                </a:lnTo>
                <a:lnTo>
                  <a:pt x="7481887" y="6523037"/>
                </a:lnTo>
                <a:lnTo>
                  <a:pt x="7462837" y="6561137"/>
                </a:lnTo>
                <a:lnTo>
                  <a:pt x="7443787" y="6597650"/>
                </a:lnTo>
                <a:lnTo>
                  <a:pt x="7427912" y="6640512"/>
                </a:lnTo>
                <a:lnTo>
                  <a:pt x="7412037" y="6683375"/>
                </a:lnTo>
                <a:lnTo>
                  <a:pt x="7402512" y="6735762"/>
                </a:lnTo>
                <a:lnTo>
                  <a:pt x="7394575" y="6791325"/>
                </a:lnTo>
                <a:lnTo>
                  <a:pt x="7389812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7968DA-5636-3548-8189-0321C2FF2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051" y="382385"/>
            <a:ext cx="6015897" cy="149213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Vernon Madison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8FCA438-C13E-4ED2-A4C4-BC1C38A056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F583FB3-2510-3E44-B183-2158E47963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5051" y="2286001"/>
            <a:ext cx="6015897" cy="3593591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900"/>
              <a:t>Vascular dementia caused by a series of strokes</a:t>
            </a:r>
          </a:p>
          <a:p>
            <a:r>
              <a:rPr lang="en-US" sz="1900"/>
              <a:t>Significant brain damage: slurred speaking, legally blind, unable to walk independently, urinary incontinence</a:t>
            </a:r>
          </a:p>
          <a:p>
            <a:r>
              <a:rPr lang="en-US" sz="1900" u="sng"/>
              <a:t>Petitioner’s Brief</a:t>
            </a:r>
            <a:r>
              <a:rPr lang="en-US" sz="1900"/>
              <a:t>: Cannot independently recall the facts of the offense, the sequence of events that led to his sentence, or the name of the victim.</a:t>
            </a:r>
          </a:p>
          <a:p>
            <a:r>
              <a:rPr lang="en-US" sz="1900" u="sng"/>
              <a:t>Respondent’s Brief</a:t>
            </a:r>
            <a:r>
              <a:rPr lang="en-US" sz="1900"/>
              <a:t>:  Able to “understand the nature of the pending proceeding”; understands that the “reason he was in prison is because of ‘murder’” and understands that the State is “seeking retribution” for that crime.</a:t>
            </a:r>
            <a:endParaRPr lang="en-US" sz="1900" i="1"/>
          </a:p>
          <a:p>
            <a:endParaRPr lang="en-US" sz="1900"/>
          </a:p>
        </p:txBody>
      </p:sp>
    </p:spTree>
    <p:extLst>
      <p:ext uri="{BB962C8B-B14F-4D97-AF65-F5344CB8AC3E}">
        <p14:creationId xmlns:p14="http://schemas.microsoft.com/office/powerpoint/2010/main" val="1192850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6C7EE36-EBD1-F043-95F4-D8FBAAD19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Questions presented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CC1881-D759-4C47-BE12-463F738CC17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I.    Consistent with the Eighth Amendment, and this Court’s decisions in </a:t>
            </a:r>
            <a:r>
              <a:rPr lang="en-US" i="1" dirty="0">
                <a:solidFill>
                  <a:schemeClr val="tx1"/>
                </a:solidFill>
              </a:rPr>
              <a:t>Ford v. Wainwright, </a:t>
            </a:r>
            <a:r>
              <a:rPr lang="en-US" dirty="0">
                <a:solidFill>
                  <a:schemeClr val="tx1"/>
                </a:solidFill>
              </a:rPr>
              <a:t>477 U.S. 399 (1986), and </a:t>
            </a:r>
            <a:r>
              <a:rPr lang="en-US" i="1" dirty="0" err="1">
                <a:solidFill>
                  <a:schemeClr val="tx1"/>
                </a:solidFill>
              </a:rPr>
              <a:t>Panetti</a:t>
            </a:r>
            <a:r>
              <a:rPr lang="en-US" i="1" dirty="0">
                <a:solidFill>
                  <a:schemeClr val="tx1"/>
                </a:solidFill>
              </a:rPr>
              <a:t> v. Quarterman, </a:t>
            </a:r>
            <a:r>
              <a:rPr lang="en-US" dirty="0">
                <a:solidFill>
                  <a:schemeClr val="tx1"/>
                </a:solidFill>
              </a:rPr>
              <a:t>551 U.S. 930 (2007), </a:t>
            </a:r>
            <a:r>
              <a:rPr lang="en-US" b="1" dirty="0">
                <a:solidFill>
                  <a:schemeClr val="tx1"/>
                </a:solidFill>
              </a:rPr>
              <a:t>may the State execute a prisoner whose mental disability leaves him without memory of his commission of the capital offense?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2968712-D8D2-0146-BBBB-3C45BAA14AC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II.    Do evolving standards of decency and the Eighth Amendment’s prohibition of cruel and unusual punishment bar the execution of a prisoner whose competency has been compromised by vascular dementia and multiple strokes causing severe cognitive dysfunction and a degenerative medical condition which prevents him from remembering the crime for which he was convicted or understanding the circumstances of his scheduled execution?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80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7C9AF-23EF-0444-A41E-F8006549F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arguments</a:t>
            </a:r>
          </a:p>
        </p:txBody>
      </p:sp>
    </p:spTree>
    <p:extLst>
      <p:ext uri="{BB962C8B-B14F-4D97-AF65-F5344CB8AC3E}">
        <p14:creationId xmlns:p14="http://schemas.microsoft.com/office/powerpoint/2010/main" val="4230722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3A500-1635-1A45-ADEA-648C8C053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4806222" cy="1492132"/>
          </a:xfrm>
        </p:spPr>
        <p:txBody>
          <a:bodyPr/>
          <a:lstStyle/>
          <a:p>
            <a:r>
              <a:rPr lang="en-US" dirty="0"/>
              <a:t>Petitioner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066CB6-78E7-0D41-9E03-4A348722B7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57300" y="1322173"/>
            <a:ext cx="4800600" cy="5004486"/>
          </a:xfrm>
        </p:spPr>
        <p:txBody>
          <a:bodyPr>
            <a:normAutofit/>
          </a:bodyPr>
          <a:lstStyle/>
          <a:p>
            <a:r>
              <a:rPr lang="en-US" dirty="0"/>
              <a:t>Memory loss/amnesia alone is not enough</a:t>
            </a:r>
          </a:p>
          <a:p>
            <a:r>
              <a:rPr lang="en-US" dirty="0"/>
              <a:t>Here, Madison’s dementia provides a necessary plus factor</a:t>
            </a:r>
          </a:p>
          <a:p>
            <a:r>
              <a:rPr lang="en-US" dirty="0"/>
              <a:t>“Where someone has a disability that renders them incapable of orienting to time or place or rationally understanding the circumstances of their offense, they are incompetent.”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57FA6B-AF0B-0A48-840B-7977A40B3B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47796" y="1322173"/>
            <a:ext cx="4800600" cy="4583327"/>
          </a:xfrm>
        </p:spPr>
        <p:txBody>
          <a:bodyPr>
            <a:normAutofit/>
          </a:bodyPr>
          <a:lstStyle/>
          <a:p>
            <a:r>
              <a:rPr lang="en-US" dirty="0"/>
              <a:t>Madison does not meet the Ford/</a:t>
            </a:r>
            <a:r>
              <a:rPr lang="en-US" dirty="0" err="1"/>
              <a:t>Panetti</a:t>
            </a:r>
            <a:r>
              <a:rPr lang="en-US" dirty="0"/>
              <a:t> standard</a:t>
            </a:r>
          </a:p>
          <a:p>
            <a:r>
              <a:rPr lang="en-US" dirty="0"/>
              <a:t>Madison knows the meaning of a death sentence, and he knows that he is in prison because of murder</a:t>
            </a:r>
          </a:p>
          <a:p>
            <a:r>
              <a:rPr lang="en-US" dirty="0"/>
              <a:t>Competency to stand trial and competency to waive appeals are the same framework as competency to be executed: rational understanding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19F0979-7F6A-7848-8DCB-EE8CCC50A4FA}"/>
              </a:ext>
            </a:extLst>
          </p:cNvPr>
          <p:cNvSpPr txBox="1">
            <a:spLocks/>
          </p:cNvSpPr>
          <p:nvPr/>
        </p:nvSpPr>
        <p:spPr>
          <a:xfrm>
            <a:off x="6642174" y="382385"/>
            <a:ext cx="48062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respondent</a:t>
            </a:r>
          </a:p>
        </p:txBody>
      </p:sp>
    </p:spTree>
    <p:extLst>
      <p:ext uri="{BB962C8B-B14F-4D97-AF65-F5344CB8AC3E}">
        <p14:creationId xmlns:p14="http://schemas.microsoft.com/office/powerpoint/2010/main" val="3723668361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{8219C0C3-D36A-224E-9860-B457A15248EB}tf10001071</Template>
  <TotalTime>470</TotalTime>
  <Words>963</Words>
  <Application>Microsoft Macintosh PowerPoint</Application>
  <PresentationFormat>Widescreen</PresentationFormat>
  <Paragraphs>74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Gill Sans MT</vt:lpstr>
      <vt:lpstr>Impact</vt:lpstr>
      <vt:lpstr>Badge</vt:lpstr>
      <vt:lpstr>Madison v. Alabama</vt:lpstr>
      <vt:lpstr>background</vt:lpstr>
      <vt:lpstr>The eighth amendment</vt:lpstr>
      <vt:lpstr>The death penalty</vt:lpstr>
      <vt:lpstr>Competency to be executed</vt:lpstr>
      <vt:lpstr>Vernon Madison</vt:lpstr>
      <vt:lpstr>Questions presented</vt:lpstr>
      <vt:lpstr>arguments</vt:lpstr>
      <vt:lpstr>Petitioner</vt:lpstr>
      <vt:lpstr>impact</vt:lpstr>
      <vt:lpstr>An aging death row population</vt:lpstr>
      <vt:lpstr>PowerPoint Presentation</vt:lpstr>
      <vt:lpstr>Age at Time of execution:  over 50 vs. under 50</vt:lpstr>
      <vt:lpstr>prediction</vt:lpstr>
      <vt:lpstr>Notes from the justices</vt:lpstr>
      <vt:lpstr>Roberts?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Madison v. Alabama</dc:title>
  <dc:creator>Emily Roznowski</dc:creator>
  <cp:lastModifiedBy>Emily Roznowski</cp:lastModifiedBy>
  <cp:revision>24</cp:revision>
  <dcterms:created xsi:type="dcterms:W3CDTF">2019-01-21T21:27:07Z</dcterms:created>
  <dcterms:modified xsi:type="dcterms:W3CDTF">2019-01-23T02:41:48Z</dcterms:modified>
</cp:coreProperties>
</file>