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70" r:id="rId4"/>
    <p:sldId id="271" r:id="rId5"/>
    <p:sldId id="257" r:id="rId6"/>
    <p:sldId id="261" r:id="rId7"/>
    <p:sldId id="264" r:id="rId8"/>
    <p:sldId id="272" r:id="rId9"/>
    <p:sldId id="274" r:id="rId10"/>
    <p:sldId id="265" r:id="rId11"/>
    <p:sldId id="266" r:id="rId12"/>
    <p:sldId id="286" r:id="rId13"/>
    <p:sldId id="284" r:id="rId14"/>
    <p:sldId id="285" r:id="rId15"/>
    <p:sldId id="277" r:id="rId16"/>
    <p:sldId id="279" r:id="rId17"/>
    <p:sldId id="281" r:id="rId18"/>
    <p:sldId id="280" r:id="rId19"/>
    <p:sldId id="278" r:id="rId20"/>
    <p:sldId id="282" r:id="rId21"/>
    <p:sldId id="262" r:id="rId22"/>
    <p:sldId id="26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0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CA35F-822F-49D6-9EE9-224686C776A0}" type="doc">
      <dgm:prSet loTypeId="urn:microsoft.com/office/officeart/2005/8/layout/process4" loCatId="process" qsTypeId="urn:microsoft.com/office/officeart/2005/8/quickstyle/simple2" qsCatId="simple" csTypeId="urn:microsoft.com/office/officeart/2005/8/colors/accent1_1" csCatId="accent1" phldr="1"/>
      <dgm:spPr/>
      <dgm:t>
        <a:bodyPr/>
        <a:lstStyle/>
        <a:p>
          <a:endParaRPr lang="en-US"/>
        </a:p>
      </dgm:t>
    </dgm:pt>
    <dgm:pt modelId="{E5607D79-75EE-4FDE-B279-B998AA8A1C60}">
      <dgm:prSet custT="1"/>
      <dgm:spPr/>
      <dgm:t>
        <a:bodyPr/>
        <a:lstStyle/>
        <a:p>
          <a:r>
            <a:rPr lang="en-US" sz="2000" dirty="0"/>
            <a:t>Currier was </a:t>
          </a:r>
          <a:r>
            <a:rPr lang="en-US" sz="2000" b="1" dirty="0"/>
            <a:t>acquitted</a:t>
          </a:r>
          <a:r>
            <a:rPr lang="en-US" sz="2000" dirty="0"/>
            <a:t> of both charges in the </a:t>
          </a:r>
          <a:r>
            <a:rPr lang="en-US" sz="2000" b="1" dirty="0"/>
            <a:t>first trial</a:t>
          </a:r>
          <a:endParaRPr lang="en-US" sz="2000" dirty="0"/>
        </a:p>
      </dgm:t>
    </dgm:pt>
    <dgm:pt modelId="{8E75F720-198A-4226-969C-755694C339DC}" type="parTrans" cxnId="{72CC7863-800A-4DBA-8D49-7ADFC0ABF076}">
      <dgm:prSet/>
      <dgm:spPr/>
      <dgm:t>
        <a:bodyPr/>
        <a:lstStyle/>
        <a:p>
          <a:endParaRPr lang="en-US"/>
        </a:p>
      </dgm:t>
    </dgm:pt>
    <dgm:pt modelId="{01ECFF12-8FA8-4D8B-8018-1DB5B5A9AD61}" type="sibTrans" cxnId="{72CC7863-800A-4DBA-8D49-7ADFC0ABF076}">
      <dgm:prSet/>
      <dgm:spPr/>
      <dgm:t>
        <a:bodyPr/>
        <a:lstStyle/>
        <a:p>
          <a:endParaRPr lang="en-US"/>
        </a:p>
      </dgm:t>
    </dgm:pt>
    <dgm:pt modelId="{A54CD8F2-B8A4-4858-A0B8-B18365B24099}">
      <dgm:prSet custT="1"/>
      <dgm:spPr/>
      <dgm:t>
        <a:bodyPr/>
        <a:lstStyle/>
        <a:p>
          <a:r>
            <a:rPr lang="en-US" sz="2000" dirty="0"/>
            <a:t>The Commonwealth then sought to </a:t>
          </a:r>
          <a:r>
            <a:rPr lang="en-US" sz="2000" b="1" dirty="0"/>
            <a:t>try</a:t>
          </a:r>
          <a:r>
            <a:rPr lang="en-US" sz="2000" dirty="0"/>
            <a:t> Currier on the </a:t>
          </a:r>
          <a:r>
            <a:rPr lang="en-US" sz="2000" b="1" dirty="0"/>
            <a:t>felon in possession charge</a:t>
          </a:r>
        </a:p>
      </dgm:t>
    </dgm:pt>
    <dgm:pt modelId="{7A83396C-1C27-40BD-B1AB-088C4E204820}" type="parTrans" cxnId="{D66A5E9E-29E0-4B0B-9D16-79E3F10BA65C}">
      <dgm:prSet/>
      <dgm:spPr/>
      <dgm:t>
        <a:bodyPr/>
        <a:lstStyle/>
        <a:p>
          <a:endParaRPr lang="en-US"/>
        </a:p>
      </dgm:t>
    </dgm:pt>
    <dgm:pt modelId="{0AC21FA8-F528-4673-94BF-6D42C0D0CA7D}" type="sibTrans" cxnId="{D66A5E9E-29E0-4B0B-9D16-79E3F10BA65C}">
      <dgm:prSet/>
      <dgm:spPr/>
      <dgm:t>
        <a:bodyPr/>
        <a:lstStyle/>
        <a:p>
          <a:endParaRPr lang="en-US"/>
        </a:p>
      </dgm:t>
    </dgm:pt>
    <dgm:pt modelId="{A88A4E7F-B353-481B-8EF5-47C9A03223A7}">
      <dgm:prSet custT="1"/>
      <dgm:spPr/>
      <dgm:t>
        <a:bodyPr/>
        <a:lstStyle/>
        <a:p>
          <a:r>
            <a:rPr lang="en-US" sz="2000" dirty="0"/>
            <a:t>Currier objected, argued that retrial was </a:t>
          </a:r>
          <a:r>
            <a:rPr lang="en-US" sz="2000" b="1" dirty="0"/>
            <a:t>precluded</a:t>
          </a:r>
          <a:r>
            <a:rPr lang="en-US" sz="2000" dirty="0"/>
            <a:t>, or at least that the Commonwealth was </a:t>
          </a:r>
          <a:r>
            <a:rPr lang="en-US" sz="2000" b="1" dirty="0"/>
            <a:t>barred from using evidence of involvement in the theft and burglary</a:t>
          </a:r>
          <a:endParaRPr lang="en-US" sz="2000" dirty="0"/>
        </a:p>
      </dgm:t>
    </dgm:pt>
    <dgm:pt modelId="{62562F92-CF78-488E-90D9-8AA6041939D3}" type="parTrans" cxnId="{818811CA-6AF7-4F38-9E14-4DCF44B64285}">
      <dgm:prSet/>
      <dgm:spPr/>
      <dgm:t>
        <a:bodyPr/>
        <a:lstStyle/>
        <a:p>
          <a:endParaRPr lang="en-US"/>
        </a:p>
      </dgm:t>
    </dgm:pt>
    <dgm:pt modelId="{7868C70A-C507-4E89-B483-E77B03AB97DD}" type="sibTrans" cxnId="{818811CA-6AF7-4F38-9E14-4DCF44B64285}">
      <dgm:prSet/>
      <dgm:spPr/>
      <dgm:t>
        <a:bodyPr/>
        <a:lstStyle/>
        <a:p>
          <a:endParaRPr lang="en-US"/>
        </a:p>
      </dgm:t>
    </dgm:pt>
    <dgm:pt modelId="{53D12BFA-5D95-4CF5-901F-829E5024F15D}">
      <dgm:prSet custT="1"/>
      <dgm:spPr/>
      <dgm:t>
        <a:bodyPr/>
        <a:lstStyle/>
        <a:p>
          <a:r>
            <a:rPr lang="en-US" sz="2000" dirty="0"/>
            <a:t>Currier was </a:t>
          </a:r>
          <a:r>
            <a:rPr lang="en-US" sz="2000" b="1" dirty="0"/>
            <a:t>convicted</a:t>
          </a:r>
          <a:r>
            <a:rPr lang="en-US" sz="2000" dirty="0"/>
            <a:t> and </a:t>
          </a:r>
          <a:r>
            <a:rPr lang="en-US" sz="2000" b="1" dirty="0"/>
            <a:t>sentenced</a:t>
          </a:r>
          <a:r>
            <a:rPr lang="en-US" sz="2000" dirty="0"/>
            <a:t> to five years in prison, Court of Appeals </a:t>
          </a:r>
          <a:r>
            <a:rPr lang="en-US" sz="2000" b="1" dirty="0"/>
            <a:t>affirmed</a:t>
          </a:r>
        </a:p>
      </dgm:t>
    </dgm:pt>
    <dgm:pt modelId="{25B00F49-8DD3-4934-A6D8-77E6AB5A5871}" type="parTrans" cxnId="{68D94FC0-137C-4ECB-B3C1-8D942FAD9F82}">
      <dgm:prSet/>
      <dgm:spPr/>
      <dgm:t>
        <a:bodyPr/>
        <a:lstStyle/>
        <a:p>
          <a:endParaRPr lang="en-US"/>
        </a:p>
      </dgm:t>
    </dgm:pt>
    <dgm:pt modelId="{36CE2307-9146-4DF2-82BF-5AD530D90BC1}" type="sibTrans" cxnId="{68D94FC0-137C-4ECB-B3C1-8D942FAD9F82}">
      <dgm:prSet/>
      <dgm:spPr/>
      <dgm:t>
        <a:bodyPr/>
        <a:lstStyle/>
        <a:p>
          <a:endParaRPr lang="en-US"/>
        </a:p>
      </dgm:t>
    </dgm:pt>
    <dgm:pt modelId="{94D3707A-A892-4730-8589-9F5B73BD891D}" type="pres">
      <dgm:prSet presAssocID="{46DCA35F-822F-49D6-9EE9-224686C776A0}" presName="Name0" presStyleCnt="0">
        <dgm:presLayoutVars>
          <dgm:dir/>
          <dgm:animLvl val="lvl"/>
          <dgm:resizeHandles val="exact"/>
        </dgm:presLayoutVars>
      </dgm:prSet>
      <dgm:spPr/>
    </dgm:pt>
    <dgm:pt modelId="{15FBE6B2-A166-4178-B5BD-89E7F486CC55}" type="pres">
      <dgm:prSet presAssocID="{53D12BFA-5D95-4CF5-901F-829E5024F15D}" presName="boxAndChildren" presStyleCnt="0"/>
      <dgm:spPr/>
    </dgm:pt>
    <dgm:pt modelId="{D3CBB69C-E411-49E1-9E02-0100CB29DE8D}" type="pres">
      <dgm:prSet presAssocID="{53D12BFA-5D95-4CF5-901F-829E5024F15D}" presName="parentTextBox" presStyleLbl="node1" presStyleIdx="0" presStyleCnt="4"/>
      <dgm:spPr/>
    </dgm:pt>
    <dgm:pt modelId="{B683201D-3124-4A7B-ACBF-F1C5135EF3EF}" type="pres">
      <dgm:prSet presAssocID="{7868C70A-C507-4E89-B483-E77B03AB97DD}" presName="sp" presStyleCnt="0"/>
      <dgm:spPr/>
    </dgm:pt>
    <dgm:pt modelId="{99A12AEA-628A-4BE7-B27A-074E50739CDB}" type="pres">
      <dgm:prSet presAssocID="{A88A4E7F-B353-481B-8EF5-47C9A03223A7}" presName="arrowAndChildren" presStyleCnt="0"/>
      <dgm:spPr/>
    </dgm:pt>
    <dgm:pt modelId="{80EC1443-FC14-4D57-9097-BBCB87AFC242}" type="pres">
      <dgm:prSet presAssocID="{A88A4E7F-B353-481B-8EF5-47C9A03223A7}" presName="parentTextArrow" presStyleLbl="node1" presStyleIdx="1" presStyleCnt="4"/>
      <dgm:spPr/>
    </dgm:pt>
    <dgm:pt modelId="{11B4DDFE-C970-4F09-A42E-E28BD4F1DCDF}" type="pres">
      <dgm:prSet presAssocID="{0AC21FA8-F528-4673-94BF-6D42C0D0CA7D}" presName="sp" presStyleCnt="0"/>
      <dgm:spPr/>
    </dgm:pt>
    <dgm:pt modelId="{6D63ADB5-7C68-4776-B44E-6A9379418DAB}" type="pres">
      <dgm:prSet presAssocID="{A54CD8F2-B8A4-4858-A0B8-B18365B24099}" presName="arrowAndChildren" presStyleCnt="0"/>
      <dgm:spPr/>
    </dgm:pt>
    <dgm:pt modelId="{7A2A02B2-AC76-4D01-941E-0305AAE7539F}" type="pres">
      <dgm:prSet presAssocID="{A54CD8F2-B8A4-4858-A0B8-B18365B24099}" presName="parentTextArrow" presStyleLbl="node1" presStyleIdx="2" presStyleCnt="4"/>
      <dgm:spPr/>
    </dgm:pt>
    <dgm:pt modelId="{484789F9-0DB0-4F0A-9E06-F821809B9CC1}" type="pres">
      <dgm:prSet presAssocID="{01ECFF12-8FA8-4D8B-8018-1DB5B5A9AD61}" presName="sp" presStyleCnt="0"/>
      <dgm:spPr/>
    </dgm:pt>
    <dgm:pt modelId="{959697E2-DF0A-4A5B-9121-51D36BEE6F39}" type="pres">
      <dgm:prSet presAssocID="{E5607D79-75EE-4FDE-B279-B998AA8A1C60}" presName="arrowAndChildren" presStyleCnt="0"/>
      <dgm:spPr/>
    </dgm:pt>
    <dgm:pt modelId="{ECEF947B-FBE3-40A5-B508-56F04C51DC4D}" type="pres">
      <dgm:prSet presAssocID="{E5607D79-75EE-4FDE-B279-B998AA8A1C60}" presName="parentTextArrow" presStyleLbl="node1" presStyleIdx="3" presStyleCnt="4"/>
      <dgm:spPr/>
    </dgm:pt>
  </dgm:ptLst>
  <dgm:cxnLst>
    <dgm:cxn modelId="{03B48A33-64EF-4E10-9AFC-A72B9E6D7DD2}" type="presOf" srcId="{A88A4E7F-B353-481B-8EF5-47C9A03223A7}" destId="{80EC1443-FC14-4D57-9097-BBCB87AFC242}" srcOrd="0" destOrd="0" presId="urn:microsoft.com/office/officeart/2005/8/layout/process4"/>
    <dgm:cxn modelId="{DDA4F53B-5206-46B3-BEAE-8EA158F21E2D}" type="presOf" srcId="{A54CD8F2-B8A4-4858-A0B8-B18365B24099}" destId="{7A2A02B2-AC76-4D01-941E-0305AAE7539F}" srcOrd="0" destOrd="0" presId="urn:microsoft.com/office/officeart/2005/8/layout/process4"/>
    <dgm:cxn modelId="{72CC7863-800A-4DBA-8D49-7ADFC0ABF076}" srcId="{46DCA35F-822F-49D6-9EE9-224686C776A0}" destId="{E5607D79-75EE-4FDE-B279-B998AA8A1C60}" srcOrd="0" destOrd="0" parTransId="{8E75F720-198A-4226-969C-755694C339DC}" sibTransId="{01ECFF12-8FA8-4D8B-8018-1DB5B5A9AD61}"/>
    <dgm:cxn modelId="{A4F97472-3897-43B2-86F6-A3D8343A3ED7}" type="presOf" srcId="{46DCA35F-822F-49D6-9EE9-224686C776A0}" destId="{94D3707A-A892-4730-8589-9F5B73BD891D}" srcOrd="0" destOrd="0" presId="urn:microsoft.com/office/officeart/2005/8/layout/process4"/>
    <dgm:cxn modelId="{ECDB1184-1014-4CE7-8A07-04BE49568D52}" type="presOf" srcId="{E5607D79-75EE-4FDE-B279-B998AA8A1C60}" destId="{ECEF947B-FBE3-40A5-B508-56F04C51DC4D}" srcOrd="0" destOrd="0" presId="urn:microsoft.com/office/officeart/2005/8/layout/process4"/>
    <dgm:cxn modelId="{9C30C690-3A0B-466D-981B-6F5EE48646EB}" type="presOf" srcId="{53D12BFA-5D95-4CF5-901F-829E5024F15D}" destId="{D3CBB69C-E411-49E1-9E02-0100CB29DE8D}" srcOrd="0" destOrd="0" presId="urn:microsoft.com/office/officeart/2005/8/layout/process4"/>
    <dgm:cxn modelId="{D66A5E9E-29E0-4B0B-9D16-79E3F10BA65C}" srcId="{46DCA35F-822F-49D6-9EE9-224686C776A0}" destId="{A54CD8F2-B8A4-4858-A0B8-B18365B24099}" srcOrd="1" destOrd="0" parTransId="{7A83396C-1C27-40BD-B1AB-088C4E204820}" sibTransId="{0AC21FA8-F528-4673-94BF-6D42C0D0CA7D}"/>
    <dgm:cxn modelId="{68D94FC0-137C-4ECB-B3C1-8D942FAD9F82}" srcId="{46DCA35F-822F-49D6-9EE9-224686C776A0}" destId="{53D12BFA-5D95-4CF5-901F-829E5024F15D}" srcOrd="3" destOrd="0" parTransId="{25B00F49-8DD3-4934-A6D8-77E6AB5A5871}" sibTransId="{36CE2307-9146-4DF2-82BF-5AD530D90BC1}"/>
    <dgm:cxn modelId="{818811CA-6AF7-4F38-9E14-4DCF44B64285}" srcId="{46DCA35F-822F-49D6-9EE9-224686C776A0}" destId="{A88A4E7F-B353-481B-8EF5-47C9A03223A7}" srcOrd="2" destOrd="0" parTransId="{62562F92-CF78-488E-90D9-8AA6041939D3}" sibTransId="{7868C70A-C507-4E89-B483-E77B03AB97DD}"/>
    <dgm:cxn modelId="{CFF7B982-D353-4FFB-9306-968C17AB18CC}" type="presParOf" srcId="{94D3707A-A892-4730-8589-9F5B73BD891D}" destId="{15FBE6B2-A166-4178-B5BD-89E7F486CC55}" srcOrd="0" destOrd="0" presId="urn:microsoft.com/office/officeart/2005/8/layout/process4"/>
    <dgm:cxn modelId="{49447D3D-A841-49A8-AD6A-93A9955FE95B}" type="presParOf" srcId="{15FBE6B2-A166-4178-B5BD-89E7F486CC55}" destId="{D3CBB69C-E411-49E1-9E02-0100CB29DE8D}" srcOrd="0" destOrd="0" presId="urn:microsoft.com/office/officeart/2005/8/layout/process4"/>
    <dgm:cxn modelId="{5B3B8ED0-CBAC-4340-8E99-28A6F7BF1822}" type="presParOf" srcId="{94D3707A-A892-4730-8589-9F5B73BD891D}" destId="{B683201D-3124-4A7B-ACBF-F1C5135EF3EF}" srcOrd="1" destOrd="0" presId="urn:microsoft.com/office/officeart/2005/8/layout/process4"/>
    <dgm:cxn modelId="{77B59A9B-C45F-4778-9D7E-42B4CFB89F5E}" type="presParOf" srcId="{94D3707A-A892-4730-8589-9F5B73BD891D}" destId="{99A12AEA-628A-4BE7-B27A-074E50739CDB}" srcOrd="2" destOrd="0" presId="urn:microsoft.com/office/officeart/2005/8/layout/process4"/>
    <dgm:cxn modelId="{FBA296D1-3AAA-4082-9E5B-B30D9E4132D5}" type="presParOf" srcId="{99A12AEA-628A-4BE7-B27A-074E50739CDB}" destId="{80EC1443-FC14-4D57-9097-BBCB87AFC242}" srcOrd="0" destOrd="0" presId="urn:microsoft.com/office/officeart/2005/8/layout/process4"/>
    <dgm:cxn modelId="{AD9A7BCD-71D7-428E-B819-0A89BAFCFB94}" type="presParOf" srcId="{94D3707A-A892-4730-8589-9F5B73BD891D}" destId="{11B4DDFE-C970-4F09-A42E-E28BD4F1DCDF}" srcOrd="3" destOrd="0" presId="urn:microsoft.com/office/officeart/2005/8/layout/process4"/>
    <dgm:cxn modelId="{65480B1B-892E-46DC-91B0-95ADE8EA803B}" type="presParOf" srcId="{94D3707A-A892-4730-8589-9F5B73BD891D}" destId="{6D63ADB5-7C68-4776-B44E-6A9379418DAB}" srcOrd="4" destOrd="0" presId="urn:microsoft.com/office/officeart/2005/8/layout/process4"/>
    <dgm:cxn modelId="{E243E868-616E-4E24-A4E9-44D5CB672302}" type="presParOf" srcId="{6D63ADB5-7C68-4776-B44E-6A9379418DAB}" destId="{7A2A02B2-AC76-4D01-941E-0305AAE7539F}" srcOrd="0" destOrd="0" presId="urn:microsoft.com/office/officeart/2005/8/layout/process4"/>
    <dgm:cxn modelId="{F6C56736-6F95-4DF6-9117-82C8097BBE59}" type="presParOf" srcId="{94D3707A-A892-4730-8589-9F5B73BD891D}" destId="{484789F9-0DB0-4F0A-9E06-F821809B9CC1}" srcOrd="5" destOrd="0" presId="urn:microsoft.com/office/officeart/2005/8/layout/process4"/>
    <dgm:cxn modelId="{B52A1CF0-3291-4EB9-A831-84C263631146}" type="presParOf" srcId="{94D3707A-A892-4730-8589-9F5B73BD891D}" destId="{959697E2-DF0A-4A5B-9121-51D36BEE6F39}" srcOrd="6" destOrd="0" presId="urn:microsoft.com/office/officeart/2005/8/layout/process4"/>
    <dgm:cxn modelId="{3C26D8EB-739E-4CBC-9066-B84E0FE42522}" type="presParOf" srcId="{959697E2-DF0A-4A5B-9121-51D36BEE6F39}" destId="{ECEF947B-FBE3-40A5-B508-56F04C51DC4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C8266C-0758-417B-92C0-2900EDD4ECA9}" type="doc">
      <dgm:prSet loTypeId="urn:microsoft.com/office/officeart/2005/8/layout/default" loCatId="list" qsTypeId="urn:microsoft.com/office/officeart/2005/8/quickstyle/simple3" qsCatId="simple" csTypeId="urn:microsoft.com/office/officeart/2005/8/colors/accent4_2" csCatId="accent4" phldr="1"/>
      <dgm:spPr/>
      <dgm:t>
        <a:bodyPr/>
        <a:lstStyle/>
        <a:p>
          <a:endParaRPr lang="en-US"/>
        </a:p>
      </dgm:t>
    </dgm:pt>
    <dgm:pt modelId="{E07FF631-4761-431D-854E-49A77E277995}">
      <dgm:prSet/>
      <dgm:spPr/>
      <dgm:t>
        <a:bodyPr/>
        <a:lstStyle/>
        <a:p>
          <a:r>
            <a:rPr lang="en-US" dirty="0"/>
            <a:t>His consent wasn’t express consent and he was forced to consent to not have a prejudicial trial</a:t>
          </a:r>
        </a:p>
      </dgm:t>
    </dgm:pt>
    <dgm:pt modelId="{E7C5BA68-AF98-4644-BFC8-13800B1B0DBD}" type="parTrans" cxnId="{19DA4E5D-DFB7-458F-9450-468C5E53D1BD}">
      <dgm:prSet/>
      <dgm:spPr/>
      <dgm:t>
        <a:bodyPr/>
        <a:lstStyle/>
        <a:p>
          <a:endParaRPr lang="en-US"/>
        </a:p>
      </dgm:t>
    </dgm:pt>
    <dgm:pt modelId="{FA31B146-6B8D-4326-846F-F0519732F1D8}" type="sibTrans" cxnId="{19DA4E5D-DFB7-458F-9450-468C5E53D1BD}">
      <dgm:prSet/>
      <dgm:spPr/>
      <dgm:t>
        <a:bodyPr/>
        <a:lstStyle/>
        <a:p>
          <a:endParaRPr lang="en-US"/>
        </a:p>
      </dgm:t>
    </dgm:pt>
    <dgm:pt modelId="{4DE30B78-4A53-4C9A-BFA2-3B4BC210F00E}">
      <dgm:prSet/>
      <dgm:spPr/>
      <dgm:t>
        <a:bodyPr/>
        <a:lstStyle/>
        <a:p>
          <a:r>
            <a:rPr lang="en-US" dirty="0"/>
            <a:t>Acquittals are especially important, we need to respect the jury’s decisions</a:t>
          </a:r>
        </a:p>
      </dgm:t>
    </dgm:pt>
    <dgm:pt modelId="{C315DF93-8658-4A04-8AA2-28218C42F91C}" type="parTrans" cxnId="{76E00D41-0F57-4064-B09B-F3BC42A46A1A}">
      <dgm:prSet/>
      <dgm:spPr/>
      <dgm:t>
        <a:bodyPr/>
        <a:lstStyle/>
        <a:p>
          <a:endParaRPr lang="en-US"/>
        </a:p>
      </dgm:t>
    </dgm:pt>
    <dgm:pt modelId="{56DB66CB-460F-4316-A362-B210A0CA9370}" type="sibTrans" cxnId="{76E00D41-0F57-4064-B09B-F3BC42A46A1A}">
      <dgm:prSet/>
      <dgm:spPr/>
      <dgm:t>
        <a:bodyPr/>
        <a:lstStyle/>
        <a:p>
          <a:endParaRPr lang="en-US"/>
        </a:p>
      </dgm:t>
    </dgm:pt>
    <dgm:pt modelId="{D10211D2-4B34-4917-947C-9FE90BCB95A7}">
      <dgm:prSet/>
      <dgm:spPr/>
      <dgm:t>
        <a:bodyPr/>
        <a:lstStyle/>
        <a:p>
          <a:r>
            <a:rPr lang="en-US"/>
            <a:t>This isn’t going to preclude all future trials</a:t>
          </a:r>
        </a:p>
      </dgm:t>
    </dgm:pt>
    <dgm:pt modelId="{768421EA-2C0C-4CD5-AD94-5FC397A0A403}" type="parTrans" cxnId="{808E209C-7D8C-44EF-AA92-A5B5FD53EAAB}">
      <dgm:prSet/>
      <dgm:spPr/>
      <dgm:t>
        <a:bodyPr/>
        <a:lstStyle/>
        <a:p>
          <a:endParaRPr lang="en-US"/>
        </a:p>
      </dgm:t>
    </dgm:pt>
    <dgm:pt modelId="{E2D187FB-0244-4115-A87F-950B2EF58289}" type="sibTrans" cxnId="{808E209C-7D8C-44EF-AA92-A5B5FD53EAAB}">
      <dgm:prSet/>
      <dgm:spPr/>
      <dgm:t>
        <a:bodyPr/>
        <a:lstStyle/>
        <a:p>
          <a:endParaRPr lang="en-US"/>
        </a:p>
      </dgm:t>
    </dgm:pt>
    <dgm:pt modelId="{0E13394B-580C-4CF1-BE78-3DA91C3B4C1C}">
      <dgm:prSet/>
      <dgm:spPr/>
      <dgm:t>
        <a:bodyPr/>
        <a:lstStyle/>
        <a:p>
          <a:r>
            <a:rPr lang="en-US"/>
            <a:t>If you decide against us, U.S. v. Wittig is wrong (wink wink, Justice Gorsuch)</a:t>
          </a:r>
        </a:p>
      </dgm:t>
    </dgm:pt>
    <dgm:pt modelId="{6C43C9CA-58AE-4075-9F84-4A412FB93946}" type="parTrans" cxnId="{69418E58-D659-4D27-A385-395B7F75CE86}">
      <dgm:prSet/>
      <dgm:spPr/>
      <dgm:t>
        <a:bodyPr/>
        <a:lstStyle/>
        <a:p>
          <a:endParaRPr lang="en-US"/>
        </a:p>
      </dgm:t>
    </dgm:pt>
    <dgm:pt modelId="{A2C935F3-A6D9-49E2-8B78-F87B5EE41ADB}" type="sibTrans" cxnId="{69418E58-D659-4D27-A385-395B7F75CE86}">
      <dgm:prSet/>
      <dgm:spPr/>
      <dgm:t>
        <a:bodyPr/>
        <a:lstStyle/>
        <a:p>
          <a:endParaRPr lang="en-US"/>
        </a:p>
      </dgm:t>
    </dgm:pt>
    <dgm:pt modelId="{B0781215-9AE0-4714-B131-19D07C12AD9A}" type="pres">
      <dgm:prSet presAssocID="{12C8266C-0758-417B-92C0-2900EDD4ECA9}" presName="diagram" presStyleCnt="0">
        <dgm:presLayoutVars>
          <dgm:dir/>
          <dgm:resizeHandles val="exact"/>
        </dgm:presLayoutVars>
      </dgm:prSet>
      <dgm:spPr/>
    </dgm:pt>
    <dgm:pt modelId="{DCF061B7-C2DD-44A2-81CC-7F0374989A16}" type="pres">
      <dgm:prSet presAssocID="{E07FF631-4761-431D-854E-49A77E277995}" presName="node" presStyleLbl="node1" presStyleIdx="0" presStyleCnt="4">
        <dgm:presLayoutVars>
          <dgm:bulletEnabled val="1"/>
        </dgm:presLayoutVars>
      </dgm:prSet>
      <dgm:spPr/>
    </dgm:pt>
    <dgm:pt modelId="{15CA6808-3C44-49D1-89CF-DA609B221CC0}" type="pres">
      <dgm:prSet presAssocID="{FA31B146-6B8D-4326-846F-F0519732F1D8}" presName="sibTrans" presStyleCnt="0"/>
      <dgm:spPr/>
    </dgm:pt>
    <dgm:pt modelId="{43CE9CD1-1BE1-4F19-8E5C-E135728C7989}" type="pres">
      <dgm:prSet presAssocID="{4DE30B78-4A53-4C9A-BFA2-3B4BC210F00E}" presName="node" presStyleLbl="node1" presStyleIdx="1" presStyleCnt="4">
        <dgm:presLayoutVars>
          <dgm:bulletEnabled val="1"/>
        </dgm:presLayoutVars>
      </dgm:prSet>
      <dgm:spPr/>
    </dgm:pt>
    <dgm:pt modelId="{5829442F-5D88-4F72-9EEC-788631E82E85}" type="pres">
      <dgm:prSet presAssocID="{56DB66CB-460F-4316-A362-B210A0CA9370}" presName="sibTrans" presStyleCnt="0"/>
      <dgm:spPr/>
    </dgm:pt>
    <dgm:pt modelId="{0757F80E-921D-43BC-B8CC-5634D02CB10B}" type="pres">
      <dgm:prSet presAssocID="{D10211D2-4B34-4917-947C-9FE90BCB95A7}" presName="node" presStyleLbl="node1" presStyleIdx="2" presStyleCnt="4">
        <dgm:presLayoutVars>
          <dgm:bulletEnabled val="1"/>
        </dgm:presLayoutVars>
      </dgm:prSet>
      <dgm:spPr/>
    </dgm:pt>
    <dgm:pt modelId="{ACFA1454-271C-405F-A98A-62A27722A4EA}" type="pres">
      <dgm:prSet presAssocID="{E2D187FB-0244-4115-A87F-950B2EF58289}" presName="sibTrans" presStyleCnt="0"/>
      <dgm:spPr/>
    </dgm:pt>
    <dgm:pt modelId="{0AB6F1A9-9C0A-4544-929E-2E511FE32768}" type="pres">
      <dgm:prSet presAssocID="{0E13394B-580C-4CF1-BE78-3DA91C3B4C1C}" presName="node" presStyleLbl="node1" presStyleIdx="3" presStyleCnt="4">
        <dgm:presLayoutVars>
          <dgm:bulletEnabled val="1"/>
        </dgm:presLayoutVars>
      </dgm:prSet>
      <dgm:spPr/>
    </dgm:pt>
  </dgm:ptLst>
  <dgm:cxnLst>
    <dgm:cxn modelId="{19DA4E5D-DFB7-458F-9450-468C5E53D1BD}" srcId="{12C8266C-0758-417B-92C0-2900EDD4ECA9}" destId="{E07FF631-4761-431D-854E-49A77E277995}" srcOrd="0" destOrd="0" parTransId="{E7C5BA68-AF98-4644-BFC8-13800B1B0DBD}" sibTransId="{FA31B146-6B8D-4326-846F-F0519732F1D8}"/>
    <dgm:cxn modelId="{76E00D41-0F57-4064-B09B-F3BC42A46A1A}" srcId="{12C8266C-0758-417B-92C0-2900EDD4ECA9}" destId="{4DE30B78-4A53-4C9A-BFA2-3B4BC210F00E}" srcOrd="1" destOrd="0" parTransId="{C315DF93-8658-4A04-8AA2-28218C42F91C}" sibTransId="{56DB66CB-460F-4316-A362-B210A0CA9370}"/>
    <dgm:cxn modelId="{59A0E26B-6462-47CC-B0E6-69C6EF06402A}" type="presOf" srcId="{D10211D2-4B34-4917-947C-9FE90BCB95A7}" destId="{0757F80E-921D-43BC-B8CC-5634D02CB10B}" srcOrd="0" destOrd="0" presId="urn:microsoft.com/office/officeart/2005/8/layout/default"/>
    <dgm:cxn modelId="{4D5D336C-25FB-4335-81E8-5213627C4157}" type="presOf" srcId="{0E13394B-580C-4CF1-BE78-3DA91C3B4C1C}" destId="{0AB6F1A9-9C0A-4544-929E-2E511FE32768}" srcOrd="0" destOrd="0" presId="urn:microsoft.com/office/officeart/2005/8/layout/default"/>
    <dgm:cxn modelId="{69418E58-D659-4D27-A385-395B7F75CE86}" srcId="{12C8266C-0758-417B-92C0-2900EDD4ECA9}" destId="{0E13394B-580C-4CF1-BE78-3DA91C3B4C1C}" srcOrd="3" destOrd="0" parTransId="{6C43C9CA-58AE-4075-9F84-4A412FB93946}" sibTransId="{A2C935F3-A6D9-49E2-8B78-F87B5EE41ADB}"/>
    <dgm:cxn modelId="{808E209C-7D8C-44EF-AA92-A5B5FD53EAAB}" srcId="{12C8266C-0758-417B-92C0-2900EDD4ECA9}" destId="{D10211D2-4B34-4917-947C-9FE90BCB95A7}" srcOrd="2" destOrd="0" parTransId="{768421EA-2C0C-4CD5-AD94-5FC397A0A403}" sibTransId="{E2D187FB-0244-4115-A87F-950B2EF58289}"/>
    <dgm:cxn modelId="{8BEB34AA-09C3-4266-ACD2-6DBE0F1A26A2}" type="presOf" srcId="{4DE30B78-4A53-4C9A-BFA2-3B4BC210F00E}" destId="{43CE9CD1-1BE1-4F19-8E5C-E135728C7989}" srcOrd="0" destOrd="0" presId="urn:microsoft.com/office/officeart/2005/8/layout/default"/>
    <dgm:cxn modelId="{1FA081C4-23DC-4D0F-BC46-7A42FEB57D30}" type="presOf" srcId="{12C8266C-0758-417B-92C0-2900EDD4ECA9}" destId="{B0781215-9AE0-4714-B131-19D07C12AD9A}" srcOrd="0" destOrd="0" presId="urn:microsoft.com/office/officeart/2005/8/layout/default"/>
    <dgm:cxn modelId="{C59F9BEC-DE08-4B42-9606-0313FFEA1926}" type="presOf" srcId="{E07FF631-4761-431D-854E-49A77E277995}" destId="{DCF061B7-C2DD-44A2-81CC-7F0374989A16}" srcOrd="0" destOrd="0" presId="urn:microsoft.com/office/officeart/2005/8/layout/default"/>
    <dgm:cxn modelId="{145A8DF5-F788-4926-AD3F-BFF02A64DD8A}" type="presParOf" srcId="{B0781215-9AE0-4714-B131-19D07C12AD9A}" destId="{DCF061B7-C2DD-44A2-81CC-7F0374989A16}" srcOrd="0" destOrd="0" presId="urn:microsoft.com/office/officeart/2005/8/layout/default"/>
    <dgm:cxn modelId="{62297CF4-4D0F-42CD-B6BE-473E8CA7C600}" type="presParOf" srcId="{B0781215-9AE0-4714-B131-19D07C12AD9A}" destId="{15CA6808-3C44-49D1-89CF-DA609B221CC0}" srcOrd="1" destOrd="0" presId="urn:microsoft.com/office/officeart/2005/8/layout/default"/>
    <dgm:cxn modelId="{9BEA7379-82DD-4B04-B6D3-ACD91A24C960}" type="presParOf" srcId="{B0781215-9AE0-4714-B131-19D07C12AD9A}" destId="{43CE9CD1-1BE1-4F19-8E5C-E135728C7989}" srcOrd="2" destOrd="0" presId="urn:microsoft.com/office/officeart/2005/8/layout/default"/>
    <dgm:cxn modelId="{A2AAABCE-6350-4AF7-88CA-0F3EDDBA4FF4}" type="presParOf" srcId="{B0781215-9AE0-4714-B131-19D07C12AD9A}" destId="{5829442F-5D88-4F72-9EEC-788631E82E85}" srcOrd="3" destOrd="0" presId="urn:microsoft.com/office/officeart/2005/8/layout/default"/>
    <dgm:cxn modelId="{3D56491D-AAED-499F-9B24-B2B33335E4C2}" type="presParOf" srcId="{B0781215-9AE0-4714-B131-19D07C12AD9A}" destId="{0757F80E-921D-43BC-B8CC-5634D02CB10B}" srcOrd="4" destOrd="0" presId="urn:microsoft.com/office/officeart/2005/8/layout/default"/>
    <dgm:cxn modelId="{F747F864-D5FF-44FD-BF96-AA112168D3BE}" type="presParOf" srcId="{B0781215-9AE0-4714-B131-19D07C12AD9A}" destId="{ACFA1454-271C-405F-A98A-62A27722A4EA}" srcOrd="5" destOrd="0" presId="urn:microsoft.com/office/officeart/2005/8/layout/default"/>
    <dgm:cxn modelId="{1111A2B8-171B-4038-8988-ABED07F43F7F}" type="presParOf" srcId="{B0781215-9AE0-4714-B131-19D07C12AD9A}" destId="{0AB6F1A9-9C0A-4544-929E-2E511FE3276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C965D0-3783-478A-B360-4470C03D6871}" type="doc">
      <dgm:prSet loTypeId="urn:microsoft.com/office/officeart/2005/8/layout/default" loCatId="list" qsTypeId="urn:microsoft.com/office/officeart/2005/8/quickstyle/simple4" qsCatId="simple" csTypeId="urn:microsoft.com/office/officeart/2005/8/colors/accent4_2" csCatId="accent4" phldr="1"/>
      <dgm:spPr/>
      <dgm:t>
        <a:bodyPr/>
        <a:lstStyle/>
        <a:p>
          <a:endParaRPr lang="en-US"/>
        </a:p>
      </dgm:t>
    </dgm:pt>
    <dgm:pt modelId="{67548E9B-6419-42E8-A1BE-7A3D4E7A5C7C}">
      <dgm:prSet/>
      <dgm:spPr/>
      <dgm:t>
        <a:bodyPr/>
        <a:lstStyle/>
        <a:p>
          <a:r>
            <a:rPr lang="en-US"/>
            <a:t>Currier consented to severing the trials and it was done for his benefit, and therefore constituted a waiver of his right to issue preclusion</a:t>
          </a:r>
        </a:p>
      </dgm:t>
    </dgm:pt>
    <dgm:pt modelId="{1A1143F3-CAE9-408D-9DF4-F0697791B473}" type="parTrans" cxnId="{CE3892A3-8BA0-4AEA-AFAD-343041D26284}">
      <dgm:prSet/>
      <dgm:spPr/>
      <dgm:t>
        <a:bodyPr/>
        <a:lstStyle/>
        <a:p>
          <a:endParaRPr lang="en-US"/>
        </a:p>
      </dgm:t>
    </dgm:pt>
    <dgm:pt modelId="{3B04263F-7DA7-4003-9937-CDEB81454660}" type="sibTrans" cxnId="{CE3892A3-8BA0-4AEA-AFAD-343041D26284}">
      <dgm:prSet/>
      <dgm:spPr/>
      <dgm:t>
        <a:bodyPr/>
        <a:lstStyle/>
        <a:p>
          <a:endParaRPr lang="en-US"/>
        </a:p>
      </dgm:t>
    </dgm:pt>
    <dgm:pt modelId="{733D394E-A1A3-4BA0-A8B4-2894464E1D7D}">
      <dgm:prSet/>
      <dgm:spPr/>
      <dgm:t>
        <a:bodyPr/>
        <a:lstStyle/>
        <a:p>
          <a:r>
            <a:rPr lang="en-US"/>
            <a:t>If the Court finds no waiver, Currier would need to carry his burden of showing an issue of ultimate fact was decided</a:t>
          </a:r>
        </a:p>
      </dgm:t>
    </dgm:pt>
    <dgm:pt modelId="{8AF8B3FA-F069-4AA4-AB2F-303DB204DAC2}" type="parTrans" cxnId="{178D94BF-0B75-4695-9465-A10E629FB1CB}">
      <dgm:prSet/>
      <dgm:spPr/>
      <dgm:t>
        <a:bodyPr/>
        <a:lstStyle/>
        <a:p>
          <a:endParaRPr lang="en-US"/>
        </a:p>
      </dgm:t>
    </dgm:pt>
    <dgm:pt modelId="{28101547-F31F-4685-839F-AC0D0AECD251}" type="sibTrans" cxnId="{178D94BF-0B75-4695-9465-A10E629FB1CB}">
      <dgm:prSet/>
      <dgm:spPr/>
      <dgm:t>
        <a:bodyPr/>
        <a:lstStyle/>
        <a:p>
          <a:endParaRPr lang="en-US"/>
        </a:p>
      </dgm:t>
    </dgm:pt>
    <dgm:pt modelId="{BAC813A5-B0A6-4420-92EB-5E23EBA32BBF}">
      <dgm:prSet/>
      <dgm:spPr/>
      <dgm:t>
        <a:bodyPr/>
        <a:lstStyle/>
        <a:p>
          <a:r>
            <a:rPr lang="en-US" dirty="0"/>
            <a:t>If you don’t rule for us, prosecutors are going to be incentivized to oppose severance (wink </a:t>
          </a:r>
          <a:r>
            <a:rPr lang="en-US" dirty="0" err="1"/>
            <a:t>wink</a:t>
          </a:r>
          <a:r>
            <a:rPr lang="en-US" dirty="0"/>
            <a:t>, Justice Kennedy and Justice Breyer)</a:t>
          </a:r>
        </a:p>
      </dgm:t>
    </dgm:pt>
    <dgm:pt modelId="{00CE317D-17E6-49DB-AAF7-9054136B95EF}" type="parTrans" cxnId="{023F79C2-BC23-4A06-A29E-0BB1E5224B28}">
      <dgm:prSet/>
      <dgm:spPr/>
      <dgm:t>
        <a:bodyPr/>
        <a:lstStyle/>
        <a:p>
          <a:endParaRPr lang="en-US"/>
        </a:p>
      </dgm:t>
    </dgm:pt>
    <dgm:pt modelId="{8C2353D0-D165-4095-88D2-46E06DBD621D}" type="sibTrans" cxnId="{023F79C2-BC23-4A06-A29E-0BB1E5224B28}">
      <dgm:prSet/>
      <dgm:spPr/>
      <dgm:t>
        <a:bodyPr/>
        <a:lstStyle/>
        <a:p>
          <a:endParaRPr lang="en-US"/>
        </a:p>
      </dgm:t>
    </dgm:pt>
    <dgm:pt modelId="{A9C80B91-A071-43FE-B1F3-03BBFFDAD561}">
      <dgm:prSet/>
      <dgm:spPr/>
      <dgm:t>
        <a:bodyPr/>
        <a:lstStyle/>
        <a:p>
          <a:r>
            <a:rPr lang="en-US"/>
            <a:t>This isn’t the interest Double Jeopardy and issue preclusion aim to protect</a:t>
          </a:r>
        </a:p>
      </dgm:t>
    </dgm:pt>
    <dgm:pt modelId="{549AA742-56C8-4E35-8C58-CBD05BF57C3C}" type="sibTrans" cxnId="{AFBB6F89-35EA-4A6B-A24D-C11B4BC7A430}">
      <dgm:prSet/>
      <dgm:spPr/>
      <dgm:t>
        <a:bodyPr/>
        <a:lstStyle/>
        <a:p>
          <a:endParaRPr lang="en-US"/>
        </a:p>
      </dgm:t>
    </dgm:pt>
    <dgm:pt modelId="{B7AB9AF0-D756-463A-A0E0-5B9D64C3B05C}" type="parTrans" cxnId="{AFBB6F89-35EA-4A6B-A24D-C11B4BC7A430}">
      <dgm:prSet/>
      <dgm:spPr/>
      <dgm:t>
        <a:bodyPr/>
        <a:lstStyle/>
        <a:p>
          <a:endParaRPr lang="en-US"/>
        </a:p>
      </dgm:t>
    </dgm:pt>
    <dgm:pt modelId="{8F9DD89A-7EFA-4C4E-AC79-B4FD1DC3A46A}" type="pres">
      <dgm:prSet presAssocID="{ADC965D0-3783-478A-B360-4470C03D6871}" presName="diagram" presStyleCnt="0">
        <dgm:presLayoutVars>
          <dgm:dir/>
          <dgm:resizeHandles val="exact"/>
        </dgm:presLayoutVars>
      </dgm:prSet>
      <dgm:spPr/>
    </dgm:pt>
    <dgm:pt modelId="{6F3247A0-7BA6-45C2-AFEE-8DEA369075E6}" type="pres">
      <dgm:prSet presAssocID="{A9C80B91-A071-43FE-B1F3-03BBFFDAD561}" presName="node" presStyleLbl="node1" presStyleIdx="0" presStyleCnt="4">
        <dgm:presLayoutVars>
          <dgm:bulletEnabled val="1"/>
        </dgm:presLayoutVars>
      </dgm:prSet>
      <dgm:spPr/>
    </dgm:pt>
    <dgm:pt modelId="{C8DA8DD7-2EFB-478F-9418-179307C4A677}" type="pres">
      <dgm:prSet presAssocID="{549AA742-56C8-4E35-8C58-CBD05BF57C3C}" presName="sibTrans" presStyleCnt="0"/>
      <dgm:spPr/>
    </dgm:pt>
    <dgm:pt modelId="{4D30B8FA-6384-4A48-9DCD-2040B3ED3F14}" type="pres">
      <dgm:prSet presAssocID="{67548E9B-6419-42E8-A1BE-7A3D4E7A5C7C}" presName="node" presStyleLbl="node1" presStyleIdx="1" presStyleCnt="4">
        <dgm:presLayoutVars>
          <dgm:bulletEnabled val="1"/>
        </dgm:presLayoutVars>
      </dgm:prSet>
      <dgm:spPr/>
    </dgm:pt>
    <dgm:pt modelId="{C17FA19C-69AD-41A0-BB6E-E605DE9FFAAB}" type="pres">
      <dgm:prSet presAssocID="{3B04263F-7DA7-4003-9937-CDEB81454660}" presName="sibTrans" presStyleCnt="0"/>
      <dgm:spPr/>
    </dgm:pt>
    <dgm:pt modelId="{6CF66EA7-44CA-4127-A1C5-26B6FCB16F88}" type="pres">
      <dgm:prSet presAssocID="{733D394E-A1A3-4BA0-A8B4-2894464E1D7D}" presName="node" presStyleLbl="node1" presStyleIdx="2" presStyleCnt="4">
        <dgm:presLayoutVars>
          <dgm:bulletEnabled val="1"/>
        </dgm:presLayoutVars>
      </dgm:prSet>
      <dgm:spPr/>
    </dgm:pt>
    <dgm:pt modelId="{44929AFA-1C3C-4665-B7EB-F26D82BC01EA}" type="pres">
      <dgm:prSet presAssocID="{28101547-F31F-4685-839F-AC0D0AECD251}" presName="sibTrans" presStyleCnt="0"/>
      <dgm:spPr/>
    </dgm:pt>
    <dgm:pt modelId="{B75B93F4-A71A-4534-954F-337F7E1CF69E}" type="pres">
      <dgm:prSet presAssocID="{BAC813A5-B0A6-4420-92EB-5E23EBA32BBF}" presName="node" presStyleLbl="node1" presStyleIdx="3" presStyleCnt="4">
        <dgm:presLayoutVars>
          <dgm:bulletEnabled val="1"/>
        </dgm:presLayoutVars>
      </dgm:prSet>
      <dgm:spPr/>
    </dgm:pt>
  </dgm:ptLst>
  <dgm:cxnLst>
    <dgm:cxn modelId="{2C737907-FF81-4C0F-9858-6EBC307092D0}" type="presOf" srcId="{A9C80B91-A071-43FE-B1F3-03BBFFDAD561}" destId="{6F3247A0-7BA6-45C2-AFEE-8DEA369075E6}" srcOrd="0" destOrd="0" presId="urn:microsoft.com/office/officeart/2005/8/layout/default"/>
    <dgm:cxn modelId="{57682B0D-BA4E-4796-912E-490057FA86F2}" type="presOf" srcId="{ADC965D0-3783-478A-B360-4470C03D6871}" destId="{8F9DD89A-7EFA-4C4E-AC79-B4FD1DC3A46A}" srcOrd="0" destOrd="0" presId="urn:microsoft.com/office/officeart/2005/8/layout/default"/>
    <dgm:cxn modelId="{7B50F22D-BFFF-49D0-AB75-625A4F49C5E2}" type="presOf" srcId="{BAC813A5-B0A6-4420-92EB-5E23EBA32BBF}" destId="{B75B93F4-A71A-4534-954F-337F7E1CF69E}" srcOrd="0" destOrd="0" presId="urn:microsoft.com/office/officeart/2005/8/layout/default"/>
    <dgm:cxn modelId="{156D114A-8AFA-4407-8AE8-543677A16609}" type="presOf" srcId="{733D394E-A1A3-4BA0-A8B4-2894464E1D7D}" destId="{6CF66EA7-44CA-4127-A1C5-26B6FCB16F88}" srcOrd="0" destOrd="0" presId="urn:microsoft.com/office/officeart/2005/8/layout/default"/>
    <dgm:cxn modelId="{AFBB6F89-35EA-4A6B-A24D-C11B4BC7A430}" srcId="{ADC965D0-3783-478A-B360-4470C03D6871}" destId="{A9C80B91-A071-43FE-B1F3-03BBFFDAD561}" srcOrd="0" destOrd="0" parTransId="{B7AB9AF0-D756-463A-A0E0-5B9D64C3B05C}" sibTransId="{549AA742-56C8-4E35-8C58-CBD05BF57C3C}"/>
    <dgm:cxn modelId="{CE3892A3-8BA0-4AEA-AFAD-343041D26284}" srcId="{ADC965D0-3783-478A-B360-4470C03D6871}" destId="{67548E9B-6419-42E8-A1BE-7A3D4E7A5C7C}" srcOrd="1" destOrd="0" parTransId="{1A1143F3-CAE9-408D-9DF4-F0697791B473}" sibTransId="{3B04263F-7DA7-4003-9937-CDEB81454660}"/>
    <dgm:cxn modelId="{178D94BF-0B75-4695-9465-A10E629FB1CB}" srcId="{ADC965D0-3783-478A-B360-4470C03D6871}" destId="{733D394E-A1A3-4BA0-A8B4-2894464E1D7D}" srcOrd="2" destOrd="0" parTransId="{8AF8B3FA-F069-4AA4-AB2F-303DB204DAC2}" sibTransId="{28101547-F31F-4685-839F-AC0D0AECD251}"/>
    <dgm:cxn modelId="{023F79C2-BC23-4A06-A29E-0BB1E5224B28}" srcId="{ADC965D0-3783-478A-B360-4470C03D6871}" destId="{BAC813A5-B0A6-4420-92EB-5E23EBA32BBF}" srcOrd="3" destOrd="0" parTransId="{00CE317D-17E6-49DB-AAF7-9054136B95EF}" sibTransId="{8C2353D0-D165-4095-88D2-46E06DBD621D}"/>
    <dgm:cxn modelId="{3B9395FA-324E-45DB-8E56-54FBD9392F03}" type="presOf" srcId="{67548E9B-6419-42E8-A1BE-7A3D4E7A5C7C}" destId="{4D30B8FA-6384-4A48-9DCD-2040B3ED3F14}" srcOrd="0" destOrd="0" presId="urn:microsoft.com/office/officeart/2005/8/layout/default"/>
    <dgm:cxn modelId="{AEEB692E-5776-419C-B581-E0E16E7F28A4}" type="presParOf" srcId="{8F9DD89A-7EFA-4C4E-AC79-B4FD1DC3A46A}" destId="{6F3247A0-7BA6-45C2-AFEE-8DEA369075E6}" srcOrd="0" destOrd="0" presId="urn:microsoft.com/office/officeart/2005/8/layout/default"/>
    <dgm:cxn modelId="{9EB221CE-05A6-4888-8385-99578943CE9D}" type="presParOf" srcId="{8F9DD89A-7EFA-4C4E-AC79-B4FD1DC3A46A}" destId="{C8DA8DD7-2EFB-478F-9418-179307C4A677}" srcOrd="1" destOrd="0" presId="urn:microsoft.com/office/officeart/2005/8/layout/default"/>
    <dgm:cxn modelId="{77ACAD28-3E98-4EC9-9E8A-E96CAB5DCB43}" type="presParOf" srcId="{8F9DD89A-7EFA-4C4E-AC79-B4FD1DC3A46A}" destId="{4D30B8FA-6384-4A48-9DCD-2040B3ED3F14}" srcOrd="2" destOrd="0" presId="urn:microsoft.com/office/officeart/2005/8/layout/default"/>
    <dgm:cxn modelId="{419BF672-A8C3-4916-9D8F-CD8928D5247A}" type="presParOf" srcId="{8F9DD89A-7EFA-4C4E-AC79-B4FD1DC3A46A}" destId="{C17FA19C-69AD-41A0-BB6E-E605DE9FFAAB}" srcOrd="3" destOrd="0" presId="urn:microsoft.com/office/officeart/2005/8/layout/default"/>
    <dgm:cxn modelId="{837BABA4-D82E-4637-A0DC-9BF79EE1E921}" type="presParOf" srcId="{8F9DD89A-7EFA-4C4E-AC79-B4FD1DC3A46A}" destId="{6CF66EA7-44CA-4127-A1C5-26B6FCB16F88}" srcOrd="4" destOrd="0" presId="urn:microsoft.com/office/officeart/2005/8/layout/default"/>
    <dgm:cxn modelId="{EEAC875C-51FA-4BC3-9990-0099ADCAFECD}" type="presParOf" srcId="{8F9DD89A-7EFA-4C4E-AC79-B4FD1DC3A46A}" destId="{44929AFA-1C3C-4665-B7EB-F26D82BC01EA}" srcOrd="5" destOrd="0" presId="urn:microsoft.com/office/officeart/2005/8/layout/default"/>
    <dgm:cxn modelId="{151ED776-9BE0-4C30-99C1-88973B17AA36}" type="presParOf" srcId="{8F9DD89A-7EFA-4C4E-AC79-B4FD1DC3A46A}" destId="{B75B93F4-A71A-4534-954F-337F7E1CF69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214906-08F7-4569-BE9C-0F4AD5A06841}" type="doc">
      <dgm:prSet loTypeId="urn:microsoft.com/office/officeart/2008/layout/LinedList" loCatId="list" qsTypeId="urn:microsoft.com/office/officeart/2005/8/quickstyle/simple3" qsCatId="simple" csTypeId="urn:microsoft.com/office/officeart/2005/8/colors/accent5_3" csCatId="accent5" phldr="1"/>
      <dgm:spPr/>
      <dgm:t>
        <a:bodyPr/>
        <a:lstStyle/>
        <a:p>
          <a:endParaRPr lang="en-US"/>
        </a:p>
      </dgm:t>
    </dgm:pt>
    <dgm:pt modelId="{1CA6BC4B-E2D5-4AD3-918F-B54262C22D60}">
      <dgm:prSet/>
      <dgm:spPr/>
      <dgm:t>
        <a:bodyPr/>
        <a:lstStyle/>
        <a:p>
          <a:r>
            <a:rPr lang="en-US" dirty="0"/>
            <a:t>The Court will affirm in favor of Virginia.</a:t>
          </a:r>
        </a:p>
      </dgm:t>
    </dgm:pt>
    <dgm:pt modelId="{597DC0CB-BEF5-4C1D-8B38-F337E4095FEC}" type="parTrans" cxnId="{4C5ADAC5-FA1B-4C31-9AF1-68FBC7F8C380}">
      <dgm:prSet/>
      <dgm:spPr/>
      <dgm:t>
        <a:bodyPr/>
        <a:lstStyle/>
        <a:p>
          <a:endParaRPr lang="en-US"/>
        </a:p>
      </dgm:t>
    </dgm:pt>
    <dgm:pt modelId="{78C77FAB-B5E0-4D0C-BF3C-58F73FE40991}" type="sibTrans" cxnId="{4C5ADAC5-FA1B-4C31-9AF1-68FBC7F8C380}">
      <dgm:prSet/>
      <dgm:spPr/>
      <dgm:t>
        <a:bodyPr/>
        <a:lstStyle/>
        <a:p>
          <a:endParaRPr lang="en-US"/>
        </a:p>
      </dgm:t>
    </dgm:pt>
    <dgm:pt modelId="{949A0E45-2B97-4A84-88EB-2C69618103A7}">
      <dgm:prSet/>
      <dgm:spPr/>
      <dgm:t>
        <a:bodyPr/>
        <a:lstStyle/>
        <a:p>
          <a:r>
            <a:rPr lang="en-US" dirty="0"/>
            <a:t>The conservative justices  and Justice Kennedy will side with Virginia.</a:t>
          </a:r>
        </a:p>
      </dgm:t>
    </dgm:pt>
    <dgm:pt modelId="{7520F9FC-B0D2-4B6A-8B6F-64007EDB0E9A}" type="parTrans" cxnId="{A607644A-DBC1-4414-945F-8CE2755AF931}">
      <dgm:prSet/>
      <dgm:spPr/>
      <dgm:t>
        <a:bodyPr/>
        <a:lstStyle/>
        <a:p>
          <a:endParaRPr lang="en-US"/>
        </a:p>
      </dgm:t>
    </dgm:pt>
    <dgm:pt modelId="{9B2494CE-3798-41C7-ADBC-C2C08CA7265C}" type="sibTrans" cxnId="{A607644A-DBC1-4414-945F-8CE2755AF931}">
      <dgm:prSet/>
      <dgm:spPr/>
      <dgm:t>
        <a:bodyPr/>
        <a:lstStyle/>
        <a:p>
          <a:endParaRPr lang="en-US"/>
        </a:p>
      </dgm:t>
    </dgm:pt>
    <dgm:pt modelId="{0642FB84-E20D-4B25-80F8-DE23118AF5CE}">
      <dgm:prSet/>
      <dgm:spPr/>
      <dgm:t>
        <a:bodyPr/>
        <a:lstStyle/>
        <a:p>
          <a:r>
            <a:rPr lang="en-US" dirty="0"/>
            <a:t>There might even be some support from liberal justices, possibly from Justice Breyer or Justice Kagan.</a:t>
          </a:r>
        </a:p>
      </dgm:t>
    </dgm:pt>
    <dgm:pt modelId="{646B9BC1-5C5D-4A83-B265-EF8CC46AC816}" type="parTrans" cxnId="{ABFA863D-D18C-41D8-9122-1F3FE47B03DD}">
      <dgm:prSet/>
      <dgm:spPr/>
      <dgm:t>
        <a:bodyPr/>
        <a:lstStyle/>
        <a:p>
          <a:endParaRPr lang="en-US"/>
        </a:p>
      </dgm:t>
    </dgm:pt>
    <dgm:pt modelId="{D5BBF788-1325-4C18-9A4B-A63CD9664993}" type="sibTrans" cxnId="{ABFA863D-D18C-41D8-9122-1F3FE47B03DD}">
      <dgm:prSet/>
      <dgm:spPr/>
      <dgm:t>
        <a:bodyPr/>
        <a:lstStyle/>
        <a:p>
          <a:endParaRPr lang="en-US"/>
        </a:p>
      </dgm:t>
    </dgm:pt>
    <dgm:pt modelId="{8EEE21C1-D5F7-4003-A4A3-F12D0F27D19C}">
      <dgm:prSet/>
      <dgm:spPr/>
      <dgm:t>
        <a:bodyPr/>
        <a:lstStyle/>
        <a:p>
          <a:r>
            <a:rPr lang="en-US" dirty="0"/>
            <a:t>For Currier to win, he might need Justice Gorsuch to buy into the idea that his old ruling is being reversed or get Chief Justice Roberts to side with him.</a:t>
          </a:r>
        </a:p>
      </dgm:t>
    </dgm:pt>
    <dgm:pt modelId="{FF7644BD-154F-4468-934B-58B2DFE5A962}" type="parTrans" cxnId="{3FB0B8FA-8297-4B7E-B445-1DB4DA78E85C}">
      <dgm:prSet/>
      <dgm:spPr/>
      <dgm:t>
        <a:bodyPr/>
        <a:lstStyle/>
        <a:p>
          <a:endParaRPr lang="en-US"/>
        </a:p>
      </dgm:t>
    </dgm:pt>
    <dgm:pt modelId="{F2E9E373-E9D4-463C-8197-9FAF1899CA95}" type="sibTrans" cxnId="{3FB0B8FA-8297-4B7E-B445-1DB4DA78E85C}">
      <dgm:prSet/>
      <dgm:spPr/>
      <dgm:t>
        <a:bodyPr/>
        <a:lstStyle/>
        <a:p>
          <a:endParaRPr lang="en-US"/>
        </a:p>
      </dgm:t>
    </dgm:pt>
    <dgm:pt modelId="{B93C7D46-D598-4B61-9A43-B23E00CA84A5}" type="pres">
      <dgm:prSet presAssocID="{54214906-08F7-4569-BE9C-0F4AD5A06841}" presName="vert0" presStyleCnt="0">
        <dgm:presLayoutVars>
          <dgm:dir/>
          <dgm:animOne val="branch"/>
          <dgm:animLvl val="lvl"/>
        </dgm:presLayoutVars>
      </dgm:prSet>
      <dgm:spPr/>
    </dgm:pt>
    <dgm:pt modelId="{4B187457-AE71-4F66-8F63-AB435E6A824C}" type="pres">
      <dgm:prSet presAssocID="{1CA6BC4B-E2D5-4AD3-918F-B54262C22D60}" presName="thickLine" presStyleLbl="alignNode1" presStyleIdx="0" presStyleCnt="4"/>
      <dgm:spPr/>
    </dgm:pt>
    <dgm:pt modelId="{AFCB1657-9647-47D7-A490-B216A6E2101F}" type="pres">
      <dgm:prSet presAssocID="{1CA6BC4B-E2D5-4AD3-918F-B54262C22D60}" presName="horz1" presStyleCnt="0"/>
      <dgm:spPr/>
    </dgm:pt>
    <dgm:pt modelId="{CA1B78A8-3DD3-4605-8501-81D8B3C0E7D9}" type="pres">
      <dgm:prSet presAssocID="{1CA6BC4B-E2D5-4AD3-918F-B54262C22D60}" presName="tx1" presStyleLbl="revTx" presStyleIdx="0" presStyleCnt="4"/>
      <dgm:spPr/>
    </dgm:pt>
    <dgm:pt modelId="{EB4535C3-44E3-445F-9183-254B7950D4F9}" type="pres">
      <dgm:prSet presAssocID="{1CA6BC4B-E2D5-4AD3-918F-B54262C22D60}" presName="vert1" presStyleCnt="0"/>
      <dgm:spPr/>
    </dgm:pt>
    <dgm:pt modelId="{3A7C1853-2254-425A-A36F-EB5F2D9E9D2B}" type="pres">
      <dgm:prSet presAssocID="{949A0E45-2B97-4A84-88EB-2C69618103A7}" presName="thickLine" presStyleLbl="alignNode1" presStyleIdx="1" presStyleCnt="4"/>
      <dgm:spPr/>
    </dgm:pt>
    <dgm:pt modelId="{816D80E2-BEB2-4505-909C-08F60E22C4B6}" type="pres">
      <dgm:prSet presAssocID="{949A0E45-2B97-4A84-88EB-2C69618103A7}" presName="horz1" presStyleCnt="0"/>
      <dgm:spPr/>
    </dgm:pt>
    <dgm:pt modelId="{1547C283-3AD5-4F01-B3DD-AFC86B4216CC}" type="pres">
      <dgm:prSet presAssocID="{949A0E45-2B97-4A84-88EB-2C69618103A7}" presName="tx1" presStyleLbl="revTx" presStyleIdx="1" presStyleCnt="4"/>
      <dgm:spPr/>
    </dgm:pt>
    <dgm:pt modelId="{8E4A63E3-E91B-421E-BE6D-56D2A84BFA5E}" type="pres">
      <dgm:prSet presAssocID="{949A0E45-2B97-4A84-88EB-2C69618103A7}" presName="vert1" presStyleCnt="0"/>
      <dgm:spPr/>
    </dgm:pt>
    <dgm:pt modelId="{4EE060A0-9E98-4316-9F9D-0D439C98D07E}" type="pres">
      <dgm:prSet presAssocID="{0642FB84-E20D-4B25-80F8-DE23118AF5CE}" presName="thickLine" presStyleLbl="alignNode1" presStyleIdx="2" presStyleCnt="4"/>
      <dgm:spPr/>
    </dgm:pt>
    <dgm:pt modelId="{51F1ECCB-31A3-4A0C-BC74-1ABE051734C2}" type="pres">
      <dgm:prSet presAssocID="{0642FB84-E20D-4B25-80F8-DE23118AF5CE}" presName="horz1" presStyleCnt="0"/>
      <dgm:spPr/>
    </dgm:pt>
    <dgm:pt modelId="{54039F76-8BB0-49ED-BCF6-44EC8248D4A1}" type="pres">
      <dgm:prSet presAssocID="{0642FB84-E20D-4B25-80F8-DE23118AF5CE}" presName="tx1" presStyleLbl="revTx" presStyleIdx="2" presStyleCnt="4"/>
      <dgm:spPr/>
    </dgm:pt>
    <dgm:pt modelId="{DC07A302-04E0-4122-83F9-474E8FCEACFB}" type="pres">
      <dgm:prSet presAssocID="{0642FB84-E20D-4B25-80F8-DE23118AF5CE}" presName="vert1" presStyleCnt="0"/>
      <dgm:spPr/>
    </dgm:pt>
    <dgm:pt modelId="{78ADC50F-8D61-422D-82BD-5A6BC0394A3D}" type="pres">
      <dgm:prSet presAssocID="{8EEE21C1-D5F7-4003-A4A3-F12D0F27D19C}" presName="thickLine" presStyleLbl="alignNode1" presStyleIdx="3" presStyleCnt="4"/>
      <dgm:spPr/>
    </dgm:pt>
    <dgm:pt modelId="{B07DA42B-4514-4677-9672-73978C75FFBE}" type="pres">
      <dgm:prSet presAssocID="{8EEE21C1-D5F7-4003-A4A3-F12D0F27D19C}" presName="horz1" presStyleCnt="0"/>
      <dgm:spPr/>
    </dgm:pt>
    <dgm:pt modelId="{C60688BA-31A3-4B05-9322-5BB8B35B22FA}" type="pres">
      <dgm:prSet presAssocID="{8EEE21C1-D5F7-4003-A4A3-F12D0F27D19C}" presName="tx1" presStyleLbl="revTx" presStyleIdx="3" presStyleCnt="4"/>
      <dgm:spPr/>
    </dgm:pt>
    <dgm:pt modelId="{73686C11-495C-41E5-8BD1-7913F5DB8EAE}" type="pres">
      <dgm:prSet presAssocID="{8EEE21C1-D5F7-4003-A4A3-F12D0F27D19C}" presName="vert1" presStyleCnt="0"/>
      <dgm:spPr/>
    </dgm:pt>
  </dgm:ptLst>
  <dgm:cxnLst>
    <dgm:cxn modelId="{ABFA863D-D18C-41D8-9122-1F3FE47B03DD}" srcId="{54214906-08F7-4569-BE9C-0F4AD5A06841}" destId="{0642FB84-E20D-4B25-80F8-DE23118AF5CE}" srcOrd="2" destOrd="0" parTransId="{646B9BC1-5C5D-4A83-B265-EF8CC46AC816}" sibTransId="{D5BBF788-1325-4C18-9A4B-A63CD9664993}"/>
    <dgm:cxn modelId="{37E4913E-B6D4-4235-A5C1-9703EB4F3629}" type="presOf" srcId="{8EEE21C1-D5F7-4003-A4A3-F12D0F27D19C}" destId="{C60688BA-31A3-4B05-9322-5BB8B35B22FA}" srcOrd="0" destOrd="0" presId="urn:microsoft.com/office/officeart/2008/layout/LinedList"/>
    <dgm:cxn modelId="{A607644A-DBC1-4414-945F-8CE2755AF931}" srcId="{54214906-08F7-4569-BE9C-0F4AD5A06841}" destId="{949A0E45-2B97-4A84-88EB-2C69618103A7}" srcOrd="1" destOrd="0" parTransId="{7520F9FC-B0D2-4B6A-8B6F-64007EDB0E9A}" sibTransId="{9B2494CE-3798-41C7-ADBC-C2C08CA7265C}"/>
    <dgm:cxn modelId="{D3E1864F-979A-40D1-B246-638E95A495A4}" type="presOf" srcId="{54214906-08F7-4569-BE9C-0F4AD5A06841}" destId="{B93C7D46-D598-4B61-9A43-B23E00CA84A5}" srcOrd="0" destOrd="0" presId="urn:microsoft.com/office/officeart/2008/layout/LinedList"/>
    <dgm:cxn modelId="{924F9180-0CC1-4DD3-AAC7-F126BCCF7D54}" type="presOf" srcId="{949A0E45-2B97-4A84-88EB-2C69618103A7}" destId="{1547C283-3AD5-4F01-B3DD-AFC86B4216CC}" srcOrd="0" destOrd="0" presId="urn:microsoft.com/office/officeart/2008/layout/LinedList"/>
    <dgm:cxn modelId="{46F8CDA5-6E06-4314-90D0-93CCDBCFA112}" type="presOf" srcId="{0642FB84-E20D-4B25-80F8-DE23118AF5CE}" destId="{54039F76-8BB0-49ED-BCF6-44EC8248D4A1}" srcOrd="0" destOrd="0" presId="urn:microsoft.com/office/officeart/2008/layout/LinedList"/>
    <dgm:cxn modelId="{4C5ADAC5-FA1B-4C31-9AF1-68FBC7F8C380}" srcId="{54214906-08F7-4569-BE9C-0F4AD5A06841}" destId="{1CA6BC4B-E2D5-4AD3-918F-B54262C22D60}" srcOrd="0" destOrd="0" parTransId="{597DC0CB-BEF5-4C1D-8B38-F337E4095FEC}" sibTransId="{78C77FAB-B5E0-4D0C-BF3C-58F73FE40991}"/>
    <dgm:cxn modelId="{A2DAA5F5-6185-4737-9DEC-BA04B2A85874}" type="presOf" srcId="{1CA6BC4B-E2D5-4AD3-918F-B54262C22D60}" destId="{CA1B78A8-3DD3-4605-8501-81D8B3C0E7D9}" srcOrd="0" destOrd="0" presId="urn:microsoft.com/office/officeart/2008/layout/LinedList"/>
    <dgm:cxn modelId="{3FB0B8FA-8297-4B7E-B445-1DB4DA78E85C}" srcId="{54214906-08F7-4569-BE9C-0F4AD5A06841}" destId="{8EEE21C1-D5F7-4003-A4A3-F12D0F27D19C}" srcOrd="3" destOrd="0" parTransId="{FF7644BD-154F-4468-934B-58B2DFE5A962}" sibTransId="{F2E9E373-E9D4-463C-8197-9FAF1899CA95}"/>
    <dgm:cxn modelId="{4E3D4BEE-CB31-4FA8-AD89-26512BF164C5}" type="presParOf" srcId="{B93C7D46-D598-4B61-9A43-B23E00CA84A5}" destId="{4B187457-AE71-4F66-8F63-AB435E6A824C}" srcOrd="0" destOrd="0" presId="urn:microsoft.com/office/officeart/2008/layout/LinedList"/>
    <dgm:cxn modelId="{BA00EC33-FAF9-43EB-ADE0-C1F5EAE879F8}" type="presParOf" srcId="{B93C7D46-D598-4B61-9A43-B23E00CA84A5}" destId="{AFCB1657-9647-47D7-A490-B216A6E2101F}" srcOrd="1" destOrd="0" presId="urn:microsoft.com/office/officeart/2008/layout/LinedList"/>
    <dgm:cxn modelId="{C96D50F0-E997-426B-96F8-A677FF820ED9}" type="presParOf" srcId="{AFCB1657-9647-47D7-A490-B216A6E2101F}" destId="{CA1B78A8-3DD3-4605-8501-81D8B3C0E7D9}" srcOrd="0" destOrd="0" presId="urn:microsoft.com/office/officeart/2008/layout/LinedList"/>
    <dgm:cxn modelId="{31F8E0C7-B04F-46BA-B27A-FA7738679332}" type="presParOf" srcId="{AFCB1657-9647-47D7-A490-B216A6E2101F}" destId="{EB4535C3-44E3-445F-9183-254B7950D4F9}" srcOrd="1" destOrd="0" presId="urn:microsoft.com/office/officeart/2008/layout/LinedList"/>
    <dgm:cxn modelId="{BD22F679-DC1D-4EE2-946B-877D942DA318}" type="presParOf" srcId="{B93C7D46-D598-4B61-9A43-B23E00CA84A5}" destId="{3A7C1853-2254-425A-A36F-EB5F2D9E9D2B}" srcOrd="2" destOrd="0" presId="urn:microsoft.com/office/officeart/2008/layout/LinedList"/>
    <dgm:cxn modelId="{60F2C3A3-294D-4C69-98A2-2B68EF3473EC}" type="presParOf" srcId="{B93C7D46-D598-4B61-9A43-B23E00CA84A5}" destId="{816D80E2-BEB2-4505-909C-08F60E22C4B6}" srcOrd="3" destOrd="0" presId="urn:microsoft.com/office/officeart/2008/layout/LinedList"/>
    <dgm:cxn modelId="{3D7326D4-6623-4BF5-9A0B-4204805F250B}" type="presParOf" srcId="{816D80E2-BEB2-4505-909C-08F60E22C4B6}" destId="{1547C283-3AD5-4F01-B3DD-AFC86B4216CC}" srcOrd="0" destOrd="0" presId="urn:microsoft.com/office/officeart/2008/layout/LinedList"/>
    <dgm:cxn modelId="{D30C3CF2-BC5B-4470-9EAC-5158D75DDA33}" type="presParOf" srcId="{816D80E2-BEB2-4505-909C-08F60E22C4B6}" destId="{8E4A63E3-E91B-421E-BE6D-56D2A84BFA5E}" srcOrd="1" destOrd="0" presId="urn:microsoft.com/office/officeart/2008/layout/LinedList"/>
    <dgm:cxn modelId="{4F55C673-A1CA-4176-A10A-AB1EBA2D694B}" type="presParOf" srcId="{B93C7D46-D598-4B61-9A43-B23E00CA84A5}" destId="{4EE060A0-9E98-4316-9F9D-0D439C98D07E}" srcOrd="4" destOrd="0" presId="urn:microsoft.com/office/officeart/2008/layout/LinedList"/>
    <dgm:cxn modelId="{16DDB444-D083-49CA-83F7-6B00D63BA8DD}" type="presParOf" srcId="{B93C7D46-D598-4B61-9A43-B23E00CA84A5}" destId="{51F1ECCB-31A3-4A0C-BC74-1ABE051734C2}" srcOrd="5" destOrd="0" presId="urn:microsoft.com/office/officeart/2008/layout/LinedList"/>
    <dgm:cxn modelId="{846C3FF8-D864-43DD-8C36-0E74F57DCFDE}" type="presParOf" srcId="{51F1ECCB-31A3-4A0C-BC74-1ABE051734C2}" destId="{54039F76-8BB0-49ED-BCF6-44EC8248D4A1}" srcOrd="0" destOrd="0" presId="urn:microsoft.com/office/officeart/2008/layout/LinedList"/>
    <dgm:cxn modelId="{30523D2A-60B2-4B13-A84F-ED4C5CB33B4F}" type="presParOf" srcId="{51F1ECCB-31A3-4A0C-BC74-1ABE051734C2}" destId="{DC07A302-04E0-4122-83F9-474E8FCEACFB}" srcOrd="1" destOrd="0" presId="urn:microsoft.com/office/officeart/2008/layout/LinedList"/>
    <dgm:cxn modelId="{E0DB61D6-B6F8-4FC0-99F0-09F1DA291624}" type="presParOf" srcId="{B93C7D46-D598-4B61-9A43-B23E00CA84A5}" destId="{78ADC50F-8D61-422D-82BD-5A6BC0394A3D}" srcOrd="6" destOrd="0" presId="urn:microsoft.com/office/officeart/2008/layout/LinedList"/>
    <dgm:cxn modelId="{5E5ADF2B-CFBE-4849-86F5-3B594EB7655A}" type="presParOf" srcId="{B93C7D46-D598-4B61-9A43-B23E00CA84A5}" destId="{B07DA42B-4514-4677-9672-73978C75FFBE}" srcOrd="7" destOrd="0" presId="urn:microsoft.com/office/officeart/2008/layout/LinedList"/>
    <dgm:cxn modelId="{98AA7444-42F7-4B2F-8036-8DCEB8FBA5D8}" type="presParOf" srcId="{B07DA42B-4514-4677-9672-73978C75FFBE}" destId="{C60688BA-31A3-4B05-9322-5BB8B35B22FA}" srcOrd="0" destOrd="0" presId="urn:microsoft.com/office/officeart/2008/layout/LinedList"/>
    <dgm:cxn modelId="{1852D778-4CFA-4FC2-8D72-34874F4EBF85}" type="presParOf" srcId="{B07DA42B-4514-4677-9672-73978C75FFBE}" destId="{73686C11-495C-41E5-8BD1-7913F5DB8EA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BB69C-E411-49E1-9E02-0100CB29DE8D}">
      <dsp:nvSpPr>
        <dsp:cNvPr id="0" name=""/>
        <dsp:cNvSpPr/>
      </dsp:nvSpPr>
      <dsp:spPr>
        <a:xfrm>
          <a:off x="0" y="4143263"/>
          <a:ext cx="6910387" cy="90644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Currier was </a:t>
          </a:r>
          <a:r>
            <a:rPr lang="en-US" sz="2000" b="1" kern="1200" dirty="0"/>
            <a:t>convicted</a:t>
          </a:r>
          <a:r>
            <a:rPr lang="en-US" sz="2000" kern="1200" dirty="0"/>
            <a:t> and </a:t>
          </a:r>
          <a:r>
            <a:rPr lang="en-US" sz="2000" b="1" kern="1200" dirty="0"/>
            <a:t>sentenced</a:t>
          </a:r>
          <a:r>
            <a:rPr lang="en-US" sz="2000" kern="1200" dirty="0"/>
            <a:t> to five years in prison, Court of Appeals </a:t>
          </a:r>
          <a:r>
            <a:rPr lang="en-US" sz="2000" b="1" kern="1200" dirty="0"/>
            <a:t>affirmed</a:t>
          </a:r>
        </a:p>
      </dsp:txBody>
      <dsp:txXfrm>
        <a:off x="0" y="4143263"/>
        <a:ext cx="6910387" cy="906444"/>
      </dsp:txXfrm>
    </dsp:sp>
    <dsp:sp modelId="{80EC1443-FC14-4D57-9097-BBCB87AFC242}">
      <dsp:nvSpPr>
        <dsp:cNvPr id="0" name=""/>
        <dsp:cNvSpPr/>
      </dsp:nvSpPr>
      <dsp:spPr>
        <a:xfrm rot="10800000">
          <a:off x="0" y="2762747"/>
          <a:ext cx="6910387" cy="1394111"/>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Currier objected, argued that retrial was </a:t>
          </a:r>
          <a:r>
            <a:rPr lang="en-US" sz="2000" b="1" kern="1200" dirty="0"/>
            <a:t>precluded</a:t>
          </a:r>
          <a:r>
            <a:rPr lang="en-US" sz="2000" kern="1200" dirty="0"/>
            <a:t>, or at least that the Commonwealth was </a:t>
          </a:r>
          <a:r>
            <a:rPr lang="en-US" sz="2000" b="1" kern="1200" dirty="0"/>
            <a:t>barred from using evidence of involvement in the theft and burglary</a:t>
          </a:r>
          <a:endParaRPr lang="en-US" sz="2000" kern="1200" dirty="0"/>
        </a:p>
      </dsp:txBody>
      <dsp:txXfrm rot="10800000">
        <a:off x="0" y="2762747"/>
        <a:ext cx="6910387" cy="905852"/>
      </dsp:txXfrm>
    </dsp:sp>
    <dsp:sp modelId="{7A2A02B2-AC76-4D01-941E-0305AAE7539F}">
      <dsp:nvSpPr>
        <dsp:cNvPr id="0" name=""/>
        <dsp:cNvSpPr/>
      </dsp:nvSpPr>
      <dsp:spPr>
        <a:xfrm rot="10800000">
          <a:off x="0" y="1382232"/>
          <a:ext cx="6910387" cy="1394111"/>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The Commonwealth then sought to </a:t>
          </a:r>
          <a:r>
            <a:rPr lang="en-US" sz="2000" b="1" kern="1200" dirty="0"/>
            <a:t>try</a:t>
          </a:r>
          <a:r>
            <a:rPr lang="en-US" sz="2000" kern="1200" dirty="0"/>
            <a:t> Currier on the </a:t>
          </a:r>
          <a:r>
            <a:rPr lang="en-US" sz="2000" b="1" kern="1200" dirty="0"/>
            <a:t>felon in possession charge</a:t>
          </a:r>
        </a:p>
      </dsp:txBody>
      <dsp:txXfrm rot="10800000">
        <a:off x="0" y="1382232"/>
        <a:ext cx="6910387" cy="905852"/>
      </dsp:txXfrm>
    </dsp:sp>
    <dsp:sp modelId="{ECEF947B-FBE3-40A5-B508-56F04C51DC4D}">
      <dsp:nvSpPr>
        <dsp:cNvPr id="0" name=""/>
        <dsp:cNvSpPr/>
      </dsp:nvSpPr>
      <dsp:spPr>
        <a:xfrm rot="10800000">
          <a:off x="0" y="1717"/>
          <a:ext cx="6910387" cy="1394111"/>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Currier was </a:t>
          </a:r>
          <a:r>
            <a:rPr lang="en-US" sz="2000" b="1" kern="1200" dirty="0"/>
            <a:t>acquitted</a:t>
          </a:r>
          <a:r>
            <a:rPr lang="en-US" sz="2000" kern="1200" dirty="0"/>
            <a:t> of both charges in the </a:t>
          </a:r>
          <a:r>
            <a:rPr lang="en-US" sz="2000" b="1" kern="1200" dirty="0"/>
            <a:t>first trial</a:t>
          </a:r>
          <a:endParaRPr lang="en-US" sz="2000" kern="1200" dirty="0"/>
        </a:p>
      </dsp:txBody>
      <dsp:txXfrm rot="10800000">
        <a:off x="0" y="1717"/>
        <a:ext cx="6910387" cy="90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061B7-C2DD-44A2-81CC-7F0374989A16}">
      <dsp:nvSpPr>
        <dsp:cNvPr id="0" name=""/>
        <dsp:cNvSpPr/>
      </dsp:nvSpPr>
      <dsp:spPr>
        <a:xfrm>
          <a:off x="843" y="387305"/>
          <a:ext cx="3289857" cy="1973914"/>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His consent wasn’t express consent and he was forced to consent to not have a prejudicial trial</a:t>
          </a:r>
        </a:p>
      </dsp:txBody>
      <dsp:txXfrm>
        <a:off x="843" y="387305"/>
        <a:ext cx="3289857" cy="1973914"/>
      </dsp:txXfrm>
    </dsp:sp>
    <dsp:sp modelId="{43CE9CD1-1BE1-4F19-8E5C-E135728C7989}">
      <dsp:nvSpPr>
        <dsp:cNvPr id="0" name=""/>
        <dsp:cNvSpPr/>
      </dsp:nvSpPr>
      <dsp:spPr>
        <a:xfrm>
          <a:off x="3619686" y="387305"/>
          <a:ext cx="3289857" cy="1973914"/>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Acquittals are especially important, we need to respect the jury’s decisions</a:t>
          </a:r>
        </a:p>
      </dsp:txBody>
      <dsp:txXfrm>
        <a:off x="3619686" y="387305"/>
        <a:ext cx="3289857" cy="1973914"/>
      </dsp:txXfrm>
    </dsp:sp>
    <dsp:sp modelId="{0757F80E-921D-43BC-B8CC-5634D02CB10B}">
      <dsp:nvSpPr>
        <dsp:cNvPr id="0" name=""/>
        <dsp:cNvSpPr/>
      </dsp:nvSpPr>
      <dsp:spPr>
        <a:xfrm>
          <a:off x="843" y="2690205"/>
          <a:ext cx="3289857" cy="1973914"/>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This isn’t going to preclude all future trials</a:t>
          </a:r>
        </a:p>
      </dsp:txBody>
      <dsp:txXfrm>
        <a:off x="843" y="2690205"/>
        <a:ext cx="3289857" cy="1973914"/>
      </dsp:txXfrm>
    </dsp:sp>
    <dsp:sp modelId="{0AB6F1A9-9C0A-4544-929E-2E511FE32768}">
      <dsp:nvSpPr>
        <dsp:cNvPr id="0" name=""/>
        <dsp:cNvSpPr/>
      </dsp:nvSpPr>
      <dsp:spPr>
        <a:xfrm>
          <a:off x="3619686" y="2690205"/>
          <a:ext cx="3289857" cy="1973914"/>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If you decide against us, U.S. v. Wittig is wrong (wink wink, Justice Gorsuch)</a:t>
          </a:r>
        </a:p>
      </dsp:txBody>
      <dsp:txXfrm>
        <a:off x="3619686" y="2690205"/>
        <a:ext cx="3289857" cy="1973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247A0-7BA6-45C2-AFEE-8DEA369075E6}">
      <dsp:nvSpPr>
        <dsp:cNvPr id="0" name=""/>
        <dsp:cNvSpPr/>
      </dsp:nvSpPr>
      <dsp:spPr>
        <a:xfrm>
          <a:off x="843" y="387305"/>
          <a:ext cx="3289857" cy="1973914"/>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This isn’t the interest Double Jeopardy and issue preclusion aim to protect</a:t>
          </a:r>
        </a:p>
      </dsp:txBody>
      <dsp:txXfrm>
        <a:off x="843" y="387305"/>
        <a:ext cx="3289857" cy="1973914"/>
      </dsp:txXfrm>
    </dsp:sp>
    <dsp:sp modelId="{4D30B8FA-6384-4A48-9DCD-2040B3ED3F14}">
      <dsp:nvSpPr>
        <dsp:cNvPr id="0" name=""/>
        <dsp:cNvSpPr/>
      </dsp:nvSpPr>
      <dsp:spPr>
        <a:xfrm>
          <a:off x="3619686" y="387305"/>
          <a:ext cx="3289857" cy="1973914"/>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Currier consented to severing the trials and it was done for his benefit, and therefore constituted a waiver of his right to issue preclusion</a:t>
          </a:r>
        </a:p>
      </dsp:txBody>
      <dsp:txXfrm>
        <a:off x="3619686" y="387305"/>
        <a:ext cx="3289857" cy="1973914"/>
      </dsp:txXfrm>
    </dsp:sp>
    <dsp:sp modelId="{6CF66EA7-44CA-4127-A1C5-26B6FCB16F88}">
      <dsp:nvSpPr>
        <dsp:cNvPr id="0" name=""/>
        <dsp:cNvSpPr/>
      </dsp:nvSpPr>
      <dsp:spPr>
        <a:xfrm>
          <a:off x="843" y="2690205"/>
          <a:ext cx="3289857" cy="1973914"/>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If the Court finds no waiver, Currier would need to carry his burden of showing an issue of ultimate fact was decided</a:t>
          </a:r>
        </a:p>
      </dsp:txBody>
      <dsp:txXfrm>
        <a:off x="843" y="2690205"/>
        <a:ext cx="3289857" cy="1973914"/>
      </dsp:txXfrm>
    </dsp:sp>
    <dsp:sp modelId="{B75B93F4-A71A-4534-954F-337F7E1CF69E}">
      <dsp:nvSpPr>
        <dsp:cNvPr id="0" name=""/>
        <dsp:cNvSpPr/>
      </dsp:nvSpPr>
      <dsp:spPr>
        <a:xfrm>
          <a:off x="3619686" y="2690205"/>
          <a:ext cx="3289857" cy="1973914"/>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If you don’t rule for us, prosecutors are going to be incentivized to oppose severance (wink </a:t>
          </a:r>
          <a:r>
            <a:rPr lang="en-US" sz="2100" kern="1200" dirty="0" err="1"/>
            <a:t>wink</a:t>
          </a:r>
          <a:r>
            <a:rPr lang="en-US" sz="2100" kern="1200" dirty="0"/>
            <a:t>, Justice Kennedy and Justice Breyer)</a:t>
          </a:r>
        </a:p>
      </dsp:txBody>
      <dsp:txXfrm>
        <a:off x="3619686" y="2690205"/>
        <a:ext cx="3289857" cy="1973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87457-AE71-4F66-8F63-AB435E6A824C}">
      <dsp:nvSpPr>
        <dsp:cNvPr id="0" name=""/>
        <dsp:cNvSpPr/>
      </dsp:nvSpPr>
      <dsp:spPr>
        <a:xfrm>
          <a:off x="0" y="0"/>
          <a:ext cx="6910387" cy="0"/>
        </a:xfrm>
        <a:prstGeom prst="line">
          <a:avLst/>
        </a:prstGeom>
        <a:gradFill rotWithShape="0">
          <a:gsLst>
            <a:gs pos="0">
              <a:schemeClr val="accent5">
                <a:shade val="80000"/>
                <a:hueOff val="0"/>
                <a:satOff val="0"/>
                <a:lumOff val="0"/>
                <a:alphaOff val="0"/>
                <a:tint val="65000"/>
                <a:shade val="92000"/>
                <a:satMod val="130000"/>
              </a:schemeClr>
            </a:gs>
            <a:gs pos="45000">
              <a:schemeClr val="accent5">
                <a:shade val="80000"/>
                <a:hueOff val="0"/>
                <a:satOff val="0"/>
                <a:lumOff val="0"/>
                <a:alphaOff val="0"/>
                <a:tint val="60000"/>
                <a:shade val="99000"/>
                <a:satMod val="120000"/>
              </a:schemeClr>
            </a:gs>
            <a:gs pos="100000">
              <a:schemeClr val="accent5">
                <a:shade val="80000"/>
                <a:hueOff val="0"/>
                <a:satOff val="0"/>
                <a:lumOff val="0"/>
                <a:alphaOff val="0"/>
                <a:tint val="55000"/>
                <a:satMod val="140000"/>
              </a:schemeClr>
            </a:gs>
          </a:gsLst>
          <a:path path="circle">
            <a:fillToRect l="100000" t="100000" r="100000" b="100000"/>
          </a:path>
        </a:gradFill>
        <a:ln w="12700" cap="flat" cmpd="sng" algn="ctr">
          <a:solidFill>
            <a:schemeClr val="accent5">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A1B78A8-3DD3-4605-8501-81D8B3C0E7D9}">
      <dsp:nvSpPr>
        <dsp:cNvPr id="0" name=""/>
        <dsp:cNvSpPr/>
      </dsp:nvSpPr>
      <dsp:spPr>
        <a:xfrm>
          <a:off x="0" y="0"/>
          <a:ext cx="6910387" cy="126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Court will affirm in favor of Virginia.</a:t>
          </a:r>
        </a:p>
      </dsp:txBody>
      <dsp:txXfrm>
        <a:off x="0" y="0"/>
        <a:ext cx="6910387" cy="1262856"/>
      </dsp:txXfrm>
    </dsp:sp>
    <dsp:sp modelId="{3A7C1853-2254-425A-A36F-EB5F2D9E9D2B}">
      <dsp:nvSpPr>
        <dsp:cNvPr id="0" name=""/>
        <dsp:cNvSpPr/>
      </dsp:nvSpPr>
      <dsp:spPr>
        <a:xfrm>
          <a:off x="0" y="1262856"/>
          <a:ext cx="6910387" cy="0"/>
        </a:xfrm>
        <a:prstGeom prst="line">
          <a:avLst/>
        </a:prstGeom>
        <a:gradFill rotWithShape="0">
          <a:gsLst>
            <a:gs pos="0">
              <a:schemeClr val="accent5">
                <a:shade val="80000"/>
                <a:hueOff val="3516"/>
                <a:satOff val="-97"/>
                <a:lumOff val="7726"/>
                <a:alphaOff val="0"/>
                <a:tint val="65000"/>
                <a:shade val="92000"/>
                <a:satMod val="130000"/>
              </a:schemeClr>
            </a:gs>
            <a:gs pos="45000">
              <a:schemeClr val="accent5">
                <a:shade val="80000"/>
                <a:hueOff val="3516"/>
                <a:satOff val="-97"/>
                <a:lumOff val="7726"/>
                <a:alphaOff val="0"/>
                <a:tint val="60000"/>
                <a:shade val="99000"/>
                <a:satMod val="120000"/>
              </a:schemeClr>
            </a:gs>
            <a:gs pos="100000">
              <a:schemeClr val="accent5">
                <a:shade val="80000"/>
                <a:hueOff val="3516"/>
                <a:satOff val="-97"/>
                <a:lumOff val="7726"/>
                <a:alphaOff val="0"/>
                <a:tint val="55000"/>
                <a:satMod val="140000"/>
              </a:schemeClr>
            </a:gs>
          </a:gsLst>
          <a:path path="circle">
            <a:fillToRect l="100000" t="100000" r="100000" b="100000"/>
          </a:path>
        </a:gradFill>
        <a:ln w="12700" cap="flat" cmpd="sng" algn="ctr">
          <a:solidFill>
            <a:schemeClr val="accent5">
              <a:shade val="80000"/>
              <a:hueOff val="3516"/>
              <a:satOff val="-97"/>
              <a:lumOff val="7726"/>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547C283-3AD5-4F01-B3DD-AFC86B4216CC}">
      <dsp:nvSpPr>
        <dsp:cNvPr id="0" name=""/>
        <dsp:cNvSpPr/>
      </dsp:nvSpPr>
      <dsp:spPr>
        <a:xfrm>
          <a:off x="0" y="1262856"/>
          <a:ext cx="6910387" cy="126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conservative justices  and Justice Kennedy will side with Virginia.</a:t>
          </a:r>
        </a:p>
      </dsp:txBody>
      <dsp:txXfrm>
        <a:off x="0" y="1262856"/>
        <a:ext cx="6910387" cy="1262856"/>
      </dsp:txXfrm>
    </dsp:sp>
    <dsp:sp modelId="{4EE060A0-9E98-4316-9F9D-0D439C98D07E}">
      <dsp:nvSpPr>
        <dsp:cNvPr id="0" name=""/>
        <dsp:cNvSpPr/>
      </dsp:nvSpPr>
      <dsp:spPr>
        <a:xfrm>
          <a:off x="0" y="2525712"/>
          <a:ext cx="6910387" cy="0"/>
        </a:xfrm>
        <a:prstGeom prst="line">
          <a:avLst/>
        </a:prstGeom>
        <a:gradFill rotWithShape="0">
          <a:gsLst>
            <a:gs pos="0">
              <a:schemeClr val="accent5">
                <a:shade val="80000"/>
                <a:hueOff val="7031"/>
                <a:satOff val="-194"/>
                <a:lumOff val="15451"/>
                <a:alphaOff val="0"/>
                <a:tint val="65000"/>
                <a:shade val="92000"/>
                <a:satMod val="130000"/>
              </a:schemeClr>
            </a:gs>
            <a:gs pos="45000">
              <a:schemeClr val="accent5">
                <a:shade val="80000"/>
                <a:hueOff val="7031"/>
                <a:satOff val="-194"/>
                <a:lumOff val="15451"/>
                <a:alphaOff val="0"/>
                <a:tint val="60000"/>
                <a:shade val="99000"/>
                <a:satMod val="120000"/>
              </a:schemeClr>
            </a:gs>
            <a:gs pos="100000">
              <a:schemeClr val="accent5">
                <a:shade val="80000"/>
                <a:hueOff val="7031"/>
                <a:satOff val="-194"/>
                <a:lumOff val="15451"/>
                <a:alphaOff val="0"/>
                <a:tint val="55000"/>
                <a:satMod val="140000"/>
              </a:schemeClr>
            </a:gs>
          </a:gsLst>
          <a:path path="circle">
            <a:fillToRect l="100000" t="100000" r="100000" b="100000"/>
          </a:path>
        </a:gradFill>
        <a:ln w="12700" cap="flat" cmpd="sng" algn="ctr">
          <a:solidFill>
            <a:schemeClr val="accent5">
              <a:shade val="80000"/>
              <a:hueOff val="7031"/>
              <a:satOff val="-194"/>
              <a:lumOff val="15451"/>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4039F76-8BB0-49ED-BCF6-44EC8248D4A1}">
      <dsp:nvSpPr>
        <dsp:cNvPr id="0" name=""/>
        <dsp:cNvSpPr/>
      </dsp:nvSpPr>
      <dsp:spPr>
        <a:xfrm>
          <a:off x="0" y="2525712"/>
          <a:ext cx="6910387" cy="126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There might even be some support from liberal justices, possibly from Justice Breyer or Justice Kagan.</a:t>
          </a:r>
        </a:p>
      </dsp:txBody>
      <dsp:txXfrm>
        <a:off x="0" y="2525712"/>
        <a:ext cx="6910387" cy="1262856"/>
      </dsp:txXfrm>
    </dsp:sp>
    <dsp:sp modelId="{78ADC50F-8D61-422D-82BD-5A6BC0394A3D}">
      <dsp:nvSpPr>
        <dsp:cNvPr id="0" name=""/>
        <dsp:cNvSpPr/>
      </dsp:nvSpPr>
      <dsp:spPr>
        <a:xfrm>
          <a:off x="0" y="3788568"/>
          <a:ext cx="6910387" cy="0"/>
        </a:xfrm>
        <a:prstGeom prst="line">
          <a:avLst/>
        </a:prstGeom>
        <a:gradFill rotWithShape="0">
          <a:gsLst>
            <a:gs pos="0">
              <a:schemeClr val="accent5">
                <a:shade val="80000"/>
                <a:hueOff val="10547"/>
                <a:satOff val="-291"/>
                <a:lumOff val="23177"/>
                <a:alphaOff val="0"/>
                <a:tint val="65000"/>
                <a:shade val="92000"/>
                <a:satMod val="130000"/>
              </a:schemeClr>
            </a:gs>
            <a:gs pos="45000">
              <a:schemeClr val="accent5">
                <a:shade val="80000"/>
                <a:hueOff val="10547"/>
                <a:satOff val="-291"/>
                <a:lumOff val="23177"/>
                <a:alphaOff val="0"/>
                <a:tint val="60000"/>
                <a:shade val="99000"/>
                <a:satMod val="120000"/>
              </a:schemeClr>
            </a:gs>
            <a:gs pos="100000">
              <a:schemeClr val="accent5">
                <a:shade val="80000"/>
                <a:hueOff val="10547"/>
                <a:satOff val="-291"/>
                <a:lumOff val="23177"/>
                <a:alphaOff val="0"/>
                <a:tint val="55000"/>
                <a:satMod val="140000"/>
              </a:schemeClr>
            </a:gs>
          </a:gsLst>
          <a:path path="circle">
            <a:fillToRect l="100000" t="100000" r="100000" b="100000"/>
          </a:path>
        </a:gradFill>
        <a:ln w="12700" cap="flat" cmpd="sng" algn="ctr">
          <a:solidFill>
            <a:schemeClr val="accent5">
              <a:shade val="80000"/>
              <a:hueOff val="10547"/>
              <a:satOff val="-291"/>
              <a:lumOff val="23177"/>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60688BA-31A3-4B05-9322-5BB8B35B22FA}">
      <dsp:nvSpPr>
        <dsp:cNvPr id="0" name=""/>
        <dsp:cNvSpPr/>
      </dsp:nvSpPr>
      <dsp:spPr>
        <a:xfrm>
          <a:off x="0" y="3788568"/>
          <a:ext cx="6910387" cy="126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For Currier to win, he might need Justice Gorsuch to buy into the idea that his old ruling is being reversed or get Chief Justice Roberts to side with him.</a:t>
          </a:r>
        </a:p>
      </dsp:txBody>
      <dsp:txXfrm>
        <a:off x="0" y="3788568"/>
        <a:ext cx="6910387" cy="12628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B96D88-3B1A-4679-8D55-E05AED39CA5E}"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A1A72-8750-43A4-BEDA-3715CC7A4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0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96D88-3B1A-4679-8D55-E05AED39CA5E}"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95340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96D88-3B1A-4679-8D55-E05AED39CA5E}"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66706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96D88-3B1A-4679-8D55-E05AED39CA5E}"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240741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B96D88-3B1A-4679-8D55-E05AED39CA5E}"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A1A72-8750-43A4-BEDA-3715CC7A4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B96D88-3B1A-4679-8D55-E05AED39CA5E}"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213721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B96D88-3B1A-4679-8D55-E05AED39CA5E}"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282830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B96D88-3B1A-4679-8D55-E05AED39CA5E}"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181901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4B96D88-3B1A-4679-8D55-E05AED39CA5E}" type="datetimeFigureOut">
              <a:rPr lang="en-US" smtClean="0"/>
              <a:t>3/13/2018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301877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B96D88-3B1A-4679-8D55-E05AED39CA5E}" type="datetimeFigureOut">
              <a:rPr lang="en-US" smtClean="0"/>
              <a:t>3/13/2018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6A1A72-8750-43A4-BEDA-3715CC7A442A}" type="slidenum">
              <a:rPr lang="en-US" smtClean="0"/>
              <a:t>‹#›</a:t>
            </a:fld>
            <a:endParaRPr lang="en-US"/>
          </a:p>
        </p:txBody>
      </p:sp>
    </p:spTree>
    <p:extLst>
      <p:ext uri="{BB962C8B-B14F-4D97-AF65-F5344CB8AC3E}">
        <p14:creationId xmlns:p14="http://schemas.microsoft.com/office/powerpoint/2010/main" val="298351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B96D88-3B1A-4679-8D55-E05AED39CA5E}"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A1A72-8750-43A4-BEDA-3715CC7A442A}" type="slidenum">
              <a:rPr lang="en-US" smtClean="0"/>
              <a:t>‹#›</a:t>
            </a:fld>
            <a:endParaRPr lang="en-US"/>
          </a:p>
        </p:txBody>
      </p:sp>
    </p:spTree>
    <p:extLst>
      <p:ext uri="{BB962C8B-B14F-4D97-AF65-F5344CB8AC3E}">
        <p14:creationId xmlns:p14="http://schemas.microsoft.com/office/powerpoint/2010/main" val="250094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4B96D88-3B1A-4679-8D55-E05AED39CA5E}" type="datetimeFigureOut">
              <a:rPr lang="en-US" smtClean="0"/>
              <a:t>3/13/2018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F6A1A72-8750-43A4-BEDA-3715CC7A442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957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8194" name="Picture 2" descr="Image result for supreme court">
            <a:extLst>
              <a:ext uri="{FF2B5EF4-FFF2-40B4-BE49-F238E27FC236}">
                <a16:creationId xmlns:a16="http://schemas.microsoft.com/office/drawing/2014/main" id="{BCD3C6CC-5094-4580-9B64-E6B29DC560F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512" b="112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10E8F221-2C17-451E-A781-791A48BDA1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B0DD4D4C-0A16-4FBA-9931-1F0FCE92E2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ED26D631-71B1-41FC-8183-9A37F884E4E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7820D1-7B11-4F71-9DDB-2BE9CE4A1A91}"/>
              </a:ext>
            </a:extLst>
          </p:cNvPr>
          <p:cNvSpPr>
            <a:spLocks noGrp="1"/>
          </p:cNvSpPr>
          <p:nvPr>
            <p:ph type="ctrTitle"/>
          </p:nvPr>
        </p:nvSpPr>
        <p:spPr>
          <a:xfrm>
            <a:off x="1097280" y="758952"/>
            <a:ext cx="10058400" cy="3566160"/>
          </a:xfrm>
        </p:spPr>
        <p:txBody>
          <a:bodyPr>
            <a:normAutofit/>
          </a:bodyPr>
          <a:lstStyle/>
          <a:p>
            <a:r>
              <a:rPr lang="en-US" sz="11200" b="1" dirty="0">
                <a:solidFill>
                  <a:srgbClr val="FFFFFF"/>
                </a:solidFill>
                <a:latin typeface="Georgia" panose="02040502050405020303" pitchFamily="18" charset="0"/>
              </a:rPr>
              <a:t>Currier v. Virginia</a:t>
            </a:r>
          </a:p>
        </p:txBody>
      </p:sp>
      <p:sp>
        <p:nvSpPr>
          <p:cNvPr id="3" name="Subtitle 2">
            <a:extLst>
              <a:ext uri="{FF2B5EF4-FFF2-40B4-BE49-F238E27FC236}">
                <a16:creationId xmlns:a16="http://schemas.microsoft.com/office/drawing/2014/main" id="{106407BD-15C9-4AC2-B957-7B9FC3D30A82}"/>
              </a:ext>
            </a:extLst>
          </p:cNvPr>
          <p:cNvSpPr>
            <a:spLocks noGrp="1"/>
          </p:cNvSpPr>
          <p:nvPr>
            <p:ph type="subTitle" idx="1"/>
          </p:nvPr>
        </p:nvSpPr>
        <p:spPr>
          <a:xfrm>
            <a:off x="1100051" y="4455621"/>
            <a:ext cx="10058400" cy="1143000"/>
          </a:xfrm>
        </p:spPr>
        <p:txBody>
          <a:bodyPr>
            <a:normAutofit/>
          </a:bodyPr>
          <a:lstStyle/>
          <a:p>
            <a:r>
              <a:rPr lang="en-US">
                <a:solidFill>
                  <a:srgbClr val="FFFFFF"/>
                </a:solidFill>
              </a:rPr>
              <a:t>Vince dutkowski</a:t>
            </a:r>
          </a:p>
        </p:txBody>
      </p:sp>
    </p:spTree>
    <p:extLst>
      <p:ext uri="{BB962C8B-B14F-4D97-AF65-F5344CB8AC3E}">
        <p14:creationId xmlns:p14="http://schemas.microsoft.com/office/powerpoint/2010/main" val="198975344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B685-04D2-4FD1-A593-DFB515F22AB5}"/>
              </a:ext>
            </a:extLst>
          </p:cNvPr>
          <p:cNvSpPr>
            <a:spLocks noGrp="1"/>
          </p:cNvSpPr>
          <p:nvPr>
            <p:ph type="title"/>
          </p:nvPr>
        </p:nvSpPr>
        <p:spPr>
          <a:xfrm>
            <a:off x="1097280" y="286603"/>
            <a:ext cx="10058400" cy="1450757"/>
          </a:xfrm>
        </p:spPr>
        <p:txBody>
          <a:bodyPr/>
          <a:lstStyle/>
          <a:p>
            <a:r>
              <a:rPr lang="en-US" dirty="0"/>
              <a:t>Jeffers v. United States (1977)</a:t>
            </a:r>
          </a:p>
        </p:txBody>
      </p:sp>
      <p:sp>
        <p:nvSpPr>
          <p:cNvPr id="3" name="Content Placeholder 2">
            <a:extLst>
              <a:ext uri="{FF2B5EF4-FFF2-40B4-BE49-F238E27FC236}">
                <a16:creationId xmlns:a16="http://schemas.microsoft.com/office/drawing/2014/main" id="{8C83250F-3670-4428-841C-05138D7D009F}"/>
              </a:ext>
            </a:extLst>
          </p:cNvPr>
          <p:cNvSpPr>
            <a:spLocks noGrp="1"/>
          </p:cNvSpPr>
          <p:nvPr>
            <p:ph idx="1"/>
          </p:nvPr>
        </p:nvSpPr>
        <p:spPr/>
        <p:txBody>
          <a:bodyPr numCol="2" spcCol="457200">
            <a:normAutofit/>
          </a:bodyPr>
          <a:lstStyle/>
          <a:p>
            <a:pPr marL="0" indent="0">
              <a:buNone/>
            </a:pPr>
            <a:r>
              <a:rPr lang="en-US" sz="1800" dirty="0"/>
              <a:t>Defendant was charged with two indictments.</a:t>
            </a:r>
          </a:p>
          <a:p>
            <a:pPr marL="0" indent="0">
              <a:buNone/>
            </a:pPr>
            <a:r>
              <a:rPr lang="en-US" sz="1800" b="1" dirty="0"/>
              <a:t>1. Conspiring to distribute </a:t>
            </a:r>
            <a:r>
              <a:rPr lang="en-US" sz="1800" dirty="0"/>
              <a:t>heroin and cocaine </a:t>
            </a:r>
          </a:p>
          <a:p>
            <a:pPr marL="0" indent="0">
              <a:spcAft>
                <a:spcPts val="0"/>
              </a:spcAft>
              <a:buNone/>
            </a:pPr>
            <a:r>
              <a:rPr lang="en-US" sz="1800" b="1" dirty="0"/>
              <a:t>2. Conducting a continuing criminal enterprise </a:t>
            </a:r>
            <a:r>
              <a:rPr lang="en-US" sz="1800" dirty="0"/>
              <a:t>to violate the drug laws</a:t>
            </a:r>
          </a:p>
          <a:p>
            <a:pPr marL="0" indent="0">
              <a:buNone/>
            </a:pPr>
            <a:r>
              <a:rPr lang="en-US" sz="1800" dirty="0"/>
              <a:t>Found </a:t>
            </a:r>
            <a:r>
              <a:rPr lang="en-US" sz="1800" b="1" dirty="0"/>
              <a:t>guilty</a:t>
            </a:r>
            <a:r>
              <a:rPr lang="en-US" sz="1800" dirty="0"/>
              <a:t> of the distribution charge. Then found </a:t>
            </a:r>
            <a:r>
              <a:rPr lang="en-US" sz="1800" b="1" dirty="0"/>
              <a:t>guilty</a:t>
            </a:r>
            <a:r>
              <a:rPr lang="en-US" sz="1800" dirty="0"/>
              <a:t> of the second (more severe) offense and given life imprisonment after Motion to Dismiss was denied.</a:t>
            </a:r>
          </a:p>
          <a:p>
            <a:pPr marL="0" indent="0">
              <a:buNone/>
            </a:pPr>
            <a:r>
              <a:rPr lang="en-US" sz="1800" dirty="0"/>
              <a:t>Court held that Petitioner’s action in </a:t>
            </a:r>
            <a:r>
              <a:rPr lang="en-US" sz="1800" b="1" dirty="0"/>
              <a:t>opposing</a:t>
            </a:r>
            <a:r>
              <a:rPr lang="en-US" sz="1800" dirty="0"/>
              <a:t> the Government’s </a:t>
            </a:r>
            <a:r>
              <a:rPr lang="en-US" sz="1800" b="1" dirty="0"/>
              <a:t>motion to consolidate the indictments</a:t>
            </a:r>
            <a:r>
              <a:rPr lang="en-US" sz="1800" dirty="0"/>
              <a:t> </a:t>
            </a:r>
            <a:r>
              <a:rPr lang="en-US" sz="1800" b="1" dirty="0"/>
              <a:t>stripped him of his right against consecutive trials</a:t>
            </a:r>
            <a:r>
              <a:rPr lang="en-US" sz="1800" dirty="0"/>
              <a:t> and affirmed the sentencing.</a:t>
            </a:r>
          </a:p>
          <a:p>
            <a:pPr marL="0" indent="0">
              <a:buNone/>
            </a:pPr>
            <a:endParaRPr lang="en-US" sz="1800" b="1" dirty="0"/>
          </a:p>
          <a:p>
            <a:pPr marL="0" indent="0">
              <a:buNone/>
            </a:pPr>
            <a:endParaRPr lang="en-US" sz="1800" b="1" dirty="0"/>
          </a:p>
          <a:p>
            <a:pPr marL="0" indent="0">
              <a:buNone/>
            </a:pPr>
            <a:r>
              <a:rPr lang="en-US" sz="1800" b="1" dirty="0"/>
              <a:t>Currier: </a:t>
            </a:r>
            <a:r>
              <a:rPr lang="en-US" sz="1800" dirty="0"/>
              <a:t>Prosecution gets one shot to prove all of its allegations. No acquittal here, only a conviction.</a:t>
            </a:r>
          </a:p>
          <a:p>
            <a:pPr marL="0" indent="0">
              <a:buNone/>
            </a:pPr>
            <a:endParaRPr lang="en-US" sz="1800" b="1" dirty="0"/>
          </a:p>
          <a:p>
            <a:pPr marL="0" indent="0">
              <a:buNone/>
            </a:pPr>
            <a:r>
              <a:rPr lang="en-US" sz="1800" b="1" dirty="0"/>
              <a:t>Virginia: </a:t>
            </a:r>
            <a:r>
              <a:rPr lang="en-US" sz="1800" dirty="0"/>
              <a:t>Defendant asked for two trials, then he wanted one trial. That’s what Currier is doing here.</a:t>
            </a:r>
          </a:p>
        </p:txBody>
      </p:sp>
      <p:sp>
        <p:nvSpPr>
          <p:cNvPr id="4" name="Rectangle 3">
            <a:extLst>
              <a:ext uri="{FF2B5EF4-FFF2-40B4-BE49-F238E27FC236}">
                <a16:creationId xmlns:a16="http://schemas.microsoft.com/office/drawing/2014/main" id="{33E18456-124C-4FD4-A480-40CF294DD7DA}"/>
              </a:ext>
            </a:extLst>
          </p:cNvPr>
          <p:cNvSpPr/>
          <p:nvPr/>
        </p:nvSpPr>
        <p:spPr>
          <a:xfrm>
            <a:off x="6291743" y="2684477"/>
            <a:ext cx="4957894" cy="5956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4D6964-054D-45F3-BFE1-BE601FCF8203}"/>
              </a:ext>
            </a:extLst>
          </p:cNvPr>
          <p:cNvSpPr/>
          <p:nvPr/>
        </p:nvSpPr>
        <p:spPr>
          <a:xfrm>
            <a:off x="6291743" y="3726809"/>
            <a:ext cx="4957894" cy="702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22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71B622-CD47-43D5-854A-8234B02B8D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AFC60AD-435C-4643-AF00-2B0908BC0B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75DCEAED-CB98-40CF-8633-8DC69CD90A0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60DD545-904F-42CC-BDA1-857C4E73273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77FAD52-E69D-4B70-8D3B-2C656D432433}"/>
              </a:ext>
            </a:extLst>
          </p:cNvPr>
          <p:cNvPicPr>
            <a:picLocks noChangeAspect="1"/>
          </p:cNvPicPr>
          <p:nvPr/>
        </p:nvPicPr>
        <p:blipFill>
          <a:blip r:embed="rId2"/>
          <a:stretch>
            <a:fillRect/>
          </a:stretch>
        </p:blipFill>
        <p:spPr>
          <a:xfrm>
            <a:off x="633999" y="673381"/>
            <a:ext cx="4020297" cy="2291569"/>
          </a:xfrm>
          <a:prstGeom prst="rect">
            <a:avLst/>
          </a:prstGeom>
        </p:spPr>
      </p:pic>
      <p:pic>
        <p:nvPicPr>
          <p:cNvPr id="9218" name="Picture 2" descr="Related image">
            <a:extLst>
              <a:ext uri="{FF2B5EF4-FFF2-40B4-BE49-F238E27FC236}">
                <a16:creationId xmlns:a16="http://schemas.microsoft.com/office/drawing/2014/main" id="{03B94E64-47D2-411D-BCF6-2F785A460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90" y="3218101"/>
            <a:ext cx="3301514" cy="24761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81855F-16D0-477D-B03A-D09FBA1942F3}"/>
              </a:ext>
            </a:extLst>
          </p:cNvPr>
          <p:cNvSpPr>
            <a:spLocks noGrp="1"/>
          </p:cNvSpPr>
          <p:nvPr>
            <p:ph type="title"/>
          </p:nvPr>
        </p:nvSpPr>
        <p:spPr>
          <a:xfrm>
            <a:off x="5144679" y="634946"/>
            <a:ext cx="6405063" cy="1450757"/>
          </a:xfrm>
        </p:spPr>
        <p:txBody>
          <a:bodyPr>
            <a:normAutofit/>
          </a:bodyPr>
          <a:lstStyle/>
          <a:p>
            <a:r>
              <a:rPr lang="en-US"/>
              <a:t>Yeager v. United States (2009)</a:t>
            </a:r>
            <a:endParaRPr lang="en-US" dirty="0"/>
          </a:p>
        </p:txBody>
      </p:sp>
      <p:sp>
        <p:nvSpPr>
          <p:cNvPr id="3" name="Content Placeholder 2">
            <a:extLst>
              <a:ext uri="{FF2B5EF4-FFF2-40B4-BE49-F238E27FC236}">
                <a16:creationId xmlns:a16="http://schemas.microsoft.com/office/drawing/2014/main" id="{2591102F-B8AD-4B72-8527-6FF8B818FB5C}"/>
              </a:ext>
            </a:extLst>
          </p:cNvPr>
          <p:cNvSpPr>
            <a:spLocks noGrp="1"/>
          </p:cNvSpPr>
          <p:nvPr>
            <p:ph idx="1"/>
          </p:nvPr>
        </p:nvSpPr>
        <p:spPr>
          <a:xfrm>
            <a:off x="5144679" y="2198914"/>
            <a:ext cx="6405063" cy="3670180"/>
          </a:xfrm>
        </p:spPr>
        <p:txBody>
          <a:bodyPr>
            <a:normAutofit/>
          </a:bodyPr>
          <a:lstStyle/>
          <a:p>
            <a:r>
              <a:rPr lang="en-US" sz="1800" dirty="0"/>
              <a:t>A jury acquitted defendant of conspiracy, wire fraud, and securities fraud, but was hung on 20 counts of insider trading and 99 counts of money laundering.</a:t>
            </a:r>
          </a:p>
          <a:p>
            <a:r>
              <a:rPr lang="en-US" sz="1800" dirty="0"/>
              <a:t>Does the Double Jeopardy Clause </a:t>
            </a:r>
            <a:r>
              <a:rPr lang="en-US" sz="1800" b="1" dirty="0"/>
              <a:t>bar retrial when a jury acquits a defendant on some counts</a:t>
            </a:r>
            <a:r>
              <a:rPr lang="en-US" sz="1800" dirty="0"/>
              <a:t>, but </a:t>
            </a:r>
            <a:r>
              <a:rPr lang="en-US" sz="1800" b="1" dirty="0"/>
              <a:t>fails to reach a verdict on other counts</a:t>
            </a:r>
            <a:r>
              <a:rPr lang="en-US" sz="1800" dirty="0"/>
              <a:t> </a:t>
            </a:r>
            <a:r>
              <a:rPr lang="en-US" sz="1800" b="1" dirty="0"/>
              <a:t>whose essential elements must have been decided </a:t>
            </a:r>
            <a:r>
              <a:rPr lang="en-US" sz="1800" dirty="0"/>
              <a:t>in the defendant's favor by a </a:t>
            </a:r>
            <a:r>
              <a:rPr lang="en-US" sz="1800" b="1" dirty="0"/>
              <a:t>rational jury</a:t>
            </a:r>
            <a:r>
              <a:rPr lang="en-US" sz="1800" dirty="0"/>
              <a:t>?</a:t>
            </a:r>
          </a:p>
          <a:p>
            <a:r>
              <a:rPr lang="en-US" sz="1800" dirty="0"/>
              <a:t>Held: Yes.</a:t>
            </a:r>
          </a:p>
          <a:p>
            <a:r>
              <a:rPr lang="en-US" sz="1800" dirty="0"/>
              <a:t>6-3 decision. Chief Justice Roberts joined the majority and Justice Kennedy issued a concurrence</a:t>
            </a:r>
            <a:r>
              <a:rPr lang="en-US" sz="1400" dirty="0"/>
              <a:t>.</a:t>
            </a:r>
          </a:p>
          <a:p>
            <a:endParaRPr lang="en-US" sz="1400" dirty="0"/>
          </a:p>
        </p:txBody>
      </p:sp>
    </p:spTree>
    <p:extLst>
      <p:ext uri="{BB962C8B-B14F-4D97-AF65-F5344CB8AC3E}">
        <p14:creationId xmlns:p14="http://schemas.microsoft.com/office/powerpoint/2010/main" val="361179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F0E016-7AAA-4021-8283-4541B060B2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D3A9120-D290-43FB-863E-28A45D2D35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1548FC5-3294-4768-A652-ADA82AE224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ED7C93A-082F-4C56-B282-DBEA4A168B7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DDEE98-09EE-43E6-80B6-CB6FDEF458FB}"/>
              </a:ext>
            </a:extLst>
          </p:cNvPr>
          <p:cNvSpPr>
            <a:spLocks noGrp="1"/>
          </p:cNvSpPr>
          <p:nvPr>
            <p:ph type="title"/>
          </p:nvPr>
        </p:nvSpPr>
        <p:spPr>
          <a:xfrm>
            <a:off x="8177212" y="634946"/>
            <a:ext cx="3372529" cy="5055904"/>
          </a:xfrm>
        </p:spPr>
        <p:txBody>
          <a:bodyPr anchor="ctr">
            <a:normAutofit/>
          </a:bodyPr>
          <a:lstStyle/>
          <a:p>
            <a:r>
              <a:rPr lang="en-US" dirty="0"/>
              <a:t>Summarizing arguments for Currier</a:t>
            </a:r>
          </a:p>
        </p:txBody>
      </p:sp>
      <p:graphicFrame>
        <p:nvGraphicFramePr>
          <p:cNvPr id="5" name="Content Placeholder 2">
            <a:extLst>
              <a:ext uri="{FF2B5EF4-FFF2-40B4-BE49-F238E27FC236}">
                <a16:creationId xmlns:a16="http://schemas.microsoft.com/office/drawing/2014/main" id="{FC33A553-1AB0-49C3-84BE-75EC3BC36EA0}"/>
              </a:ext>
            </a:extLst>
          </p:cNvPr>
          <p:cNvGraphicFramePr>
            <a:graphicFrameLocks noGrp="1"/>
          </p:cNvGraphicFramePr>
          <p:nvPr>
            <p:ph idx="1"/>
            <p:extLst>
              <p:ext uri="{D42A27DB-BD31-4B8C-83A1-F6EECF244321}">
                <p14:modId xmlns:p14="http://schemas.microsoft.com/office/powerpoint/2010/main" val="3205884245"/>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431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6DF0E016-7AAA-4021-8283-4541B060B2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1">
            <a:extLst>
              <a:ext uri="{FF2B5EF4-FFF2-40B4-BE49-F238E27FC236}">
                <a16:creationId xmlns:a16="http://schemas.microsoft.com/office/drawing/2014/main" id="{3D3A9120-D290-43FB-863E-28A45D2D35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3">
            <a:extLst>
              <a:ext uri="{FF2B5EF4-FFF2-40B4-BE49-F238E27FC236}">
                <a16:creationId xmlns:a16="http://schemas.microsoft.com/office/drawing/2014/main" id="{C1548FC5-3294-4768-A652-ADA82AE224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5">
            <a:extLst>
              <a:ext uri="{FF2B5EF4-FFF2-40B4-BE49-F238E27FC236}">
                <a16:creationId xmlns:a16="http://schemas.microsoft.com/office/drawing/2014/main" id="{1ED7C93A-082F-4C56-B282-DBEA4A168B7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5E0F21-CF83-4A34-881D-F129263C205B}"/>
              </a:ext>
            </a:extLst>
          </p:cNvPr>
          <p:cNvSpPr>
            <a:spLocks noGrp="1"/>
          </p:cNvSpPr>
          <p:nvPr>
            <p:ph type="title"/>
          </p:nvPr>
        </p:nvSpPr>
        <p:spPr>
          <a:xfrm>
            <a:off x="8177212" y="634946"/>
            <a:ext cx="3372529" cy="5055904"/>
          </a:xfrm>
        </p:spPr>
        <p:txBody>
          <a:bodyPr anchor="ctr">
            <a:normAutofit/>
          </a:bodyPr>
          <a:lstStyle/>
          <a:p>
            <a:r>
              <a:rPr lang="en-US" dirty="0"/>
              <a:t>Summarizing arguments for Virginia</a:t>
            </a:r>
          </a:p>
        </p:txBody>
      </p:sp>
      <p:graphicFrame>
        <p:nvGraphicFramePr>
          <p:cNvPr id="5" name="Content Placeholder 2">
            <a:extLst>
              <a:ext uri="{FF2B5EF4-FFF2-40B4-BE49-F238E27FC236}">
                <a16:creationId xmlns:a16="http://schemas.microsoft.com/office/drawing/2014/main" id="{E0DD0699-72EE-4694-A798-6BC173F0FD78}"/>
              </a:ext>
            </a:extLst>
          </p:cNvPr>
          <p:cNvGraphicFramePr>
            <a:graphicFrameLocks noGrp="1"/>
          </p:cNvGraphicFramePr>
          <p:nvPr>
            <p:ph idx="1"/>
            <p:extLst>
              <p:ext uri="{D42A27DB-BD31-4B8C-83A1-F6EECF244321}">
                <p14:modId xmlns:p14="http://schemas.microsoft.com/office/powerpoint/2010/main" val="1959033509"/>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4590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D7730C1E-9F8B-4D0C-A8A2-BB5275723D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AD93E48-101C-49B1-90F1-3F431679BA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495F48F9-D570-45CC-825D-5BBB79C52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6DE349CF-DE2F-4D85-839D-70911995EAF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7410" name="Picture 2" descr="Image result for reaction">
            <a:extLst>
              <a:ext uri="{FF2B5EF4-FFF2-40B4-BE49-F238E27FC236}">
                <a16:creationId xmlns:a16="http://schemas.microsoft.com/office/drawing/2014/main" id="{0D04E470-61D6-45E8-AF1B-98BED286E6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457" y="2687220"/>
            <a:ext cx="10916463" cy="1555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B2014F-B0FE-4CD0-99C2-534E89E7222E}"/>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a:solidFill>
                  <a:schemeClr val="tx1">
                    <a:lumMod val="85000"/>
                    <a:lumOff val="15000"/>
                  </a:schemeClr>
                </a:solidFill>
              </a:rPr>
              <a:t>Reactions from the Justices</a:t>
            </a:r>
          </a:p>
        </p:txBody>
      </p:sp>
    </p:spTree>
    <p:extLst>
      <p:ext uri="{BB962C8B-B14F-4D97-AF65-F5344CB8AC3E}">
        <p14:creationId xmlns:p14="http://schemas.microsoft.com/office/powerpoint/2010/main" val="381986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B019A08-55AD-4038-B865-37DA596B8C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76B7131-2035-43F9-84E8-2B4749D333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1627C7B9-FD35-4E35-B741-E4A9A5F4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2BA067F2-7FAF-4758-9BC4-F7C88ED904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descr="Image result for sotomayor">
            <a:extLst>
              <a:ext uri="{FF2B5EF4-FFF2-40B4-BE49-F238E27FC236}">
                <a16:creationId xmlns:a16="http://schemas.microsoft.com/office/drawing/2014/main" id="{53EBDBFA-304F-47EA-BA9A-1D7993A94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92" y="1442684"/>
            <a:ext cx="5451627" cy="36525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964913-7D11-4D66-A621-3BB80A0A3057}"/>
              </a:ext>
            </a:extLst>
          </p:cNvPr>
          <p:cNvSpPr>
            <a:spLocks noGrp="1"/>
          </p:cNvSpPr>
          <p:nvPr>
            <p:ph type="title"/>
          </p:nvPr>
        </p:nvSpPr>
        <p:spPr>
          <a:xfrm>
            <a:off x="6411685" y="634946"/>
            <a:ext cx="5127171" cy="1450757"/>
          </a:xfrm>
        </p:spPr>
        <p:txBody>
          <a:bodyPr>
            <a:normAutofit/>
          </a:bodyPr>
          <a:lstStyle/>
          <a:p>
            <a:r>
              <a:rPr lang="en-US" dirty="0"/>
              <a:t>Justice Sotomayor</a:t>
            </a:r>
          </a:p>
        </p:txBody>
      </p:sp>
      <p:sp>
        <p:nvSpPr>
          <p:cNvPr id="3" name="Content Placeholder 2">
            <a:extLst>
              <a:ext uri="{FF2B5EF4-FFF2-40B4-BE49-F238E27FC236}">
                <a16:creationId xmlns:a16="http://schemas.microsoft.com/office/drawing/2014/main" id="{8B0C9815-D4BD-46BC-8C2C-E70CFD68E7E8}"/>
              </a:ext>
            </a:extLst>
          </p:cNvPr>
          <p:cNvSpPr>
            <a:spLocks noGrp="1"/>
          </p:cNvSpPr>
          <p:nvPr>
            <p:ph idx="1"/>
          </p:nvPr>
        </p:nvSpPr>
        <p:spPr>
          <a:xfrm>
            <a:off x="6411684" y="2198914"/>
            <a:ext cx="5127172" cy="3670180"/>
          </a:xfrm>
        </p:spPr>
        <p:txBody>
          <a:bodyPr>
            <a:normAutofit/>
          </a:bodyPr>
          <a:lstStyle/>
          <a:p>
            <a:r>
              <a:rPr lang="en-US" sz="2400" dirty="0"/>
              <a:t>“How can you call this an agreement? State law says you're entitled to severance unless both of you consent to joinder. So, under state law, they have an absolute right to severance.</a:t>
            </a:r>
          </a:p>
          <a:p>
            <a:r>
              <a:rPr lang="en-US" sz="2400" dirty="0"/>
              <a:t>So they're agreeing to what the law gives them?”</a:t>
            </a:r>
          </a:p>
          <a:p>
            <a:endParaRPr lang="en-US" dirty="0"/>
          </a:p>
        </p:txBody>
      </p:sp>
    </p:spTree>
    <p:extLst>
      <p:ext uri="{BB962C8B-B14F-4D97-AF65-F5344CB8AC3E}">
        <p14:creationId xmlns:p14="http://schemas.microsoft.com/office/powerpoint/2010/main" val="336695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B019A08-55AD-4038-B865-37DA596B8C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6B7131-2035-43F9-84E8-2B4749D333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627C7B9-FD35-4E35-B741-E4A9A5F4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2BA067F2-7FAF-4758-9BC4-F7C88ED904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wearing a suit and tie&#10;&#10;Description generated with very high confidence">
            <a:extLst>
              <a:ext uri="{FF2B5EF4-FFF2-40B4-BE49-F238E27FC236}">
                <a16:creationId xmlns:a16="http://schemas.microsoft.com/office/drawing/2014/main" id="{61ECF68A-B428-4A56-AF00-3D3CEFE22CEF}"/>
              </a:ext>
            </a:extLst>
          </p:cNvPr>
          <p:cNvPicPr>
            <a:picLocks noChangeAspect="1"/>
          </p:cNvPicPr>
          <p:nvPr/>
        </p:nvPicPr>
        <p:blipFill>
          <a:blip r:embed="rId2"/>
          <a:stretch>
            <a:fillRect/>
          </a:stretch>
        </p:blipFill>
        <p:spPr>
          <a:xfrm>
            <a:off x="643192" y="1401797"/>
            <a:ext cx="5451627" cy="3734364"/>
          </a:xfrm>
          <a:prstGeom prst="rect">
            <a:avLst/>
          </a:prstGeom>
        </p:spPr>
      </p:pic>
      <p:sp>
        <p:nvSpPr>
          <p:cNvPr id="2" name="Title 1">
            <a:extLst>
              <a:ext uri="{FF2B5EF4-FFF2-40B4-BE49-F238E27FC236}">
                <a16:creationId xmlns:a16="http://schemas.microsoft.com/office/drawing/2014/main" id="{C873A889-37A0-444D-ADC3-B036F272B6D2}"/>
              </a:ext>
            </a:extLst>
          </p:cNvPr>
          <p:cNvSpPr>
            <a:spLocks noGrp="1"/>
          </p:cNvSpPr>
          <p:nvPr>
            <p:ph type="title"/>
          </p:nvPr>
        </p:nvSpPr>
        <p:spPr>
          <a:xfrm>
            <a:off x="6411685" y="634946"/>
            <a:ext cx="5127171" cy="1450757"/>
          </a:xfrm>
        </p:spPr>
        <p:txBody>
          <a:bodyPr>
            <a:normAutofit/>
          </a:bodyPr>
          <a:lstStyle/>
          <a:p>
            <a:r>
              <a:rPr lang="en-US" dirty="0"/>
              <a:t>Justice Kennedy</a:t>
            </a:r>
          </a:p>
        </p:txBody>
      </p:sp>
      <p:sp>
        <p:nvSpPr>
          <p:cNvPr id="3" name="Content Placeholder 2">
            <a:extLst>
              <a:ext uri="{FF2B5EF4-FFF2-40B4-BE49-F238E27FC236}">
                <a16:creationId xmlns:a16="http://schemas.microsoft.com/office/drawing/2014/main" id="{243B7DBB-20CF-4980-9233-D6CFC64F8F44}"/>
              </a:ext>
            </a:extLst>
          </p:cNvPr>
          <p:cNvSpPr>
            <a:spLocks noGrp="1"/>
          </p:cNvSpPr>
          <p:nvPr>
            <p:ph idx="1"/>
          </p:nvPr>
        </p:nvSpPr>
        <p:spPr>
          <a:xfrm>
            <a:off x="6411684" y="2198914"/>
            <a:ext cx="5127172" cy="3670180"/>
          </a:xfrm>
        </p:spPr>
        <p:txBody>
          <a:bodyPr>
            <a:normAutofit fontScale="92500" lnSpcReduction="20000"/>
          </a:bodyPr>
          <a:lstStyle/>
          <a:p>
            <a:r>
              <a:rPr lang="en-US" sz="2400" dirty="0"/>
              <a:t>“doesn't that really set up a waiver? Isn't that something like a waiver if he doesn't agree?”</a:t>
            </a:r>
          </a:p>
          <a:p>
            <a:r>
              <a:rPr lang="en-US" sz="2400" dirty="0"/>
              <a:t>- under </a:t>
            </a:r>
            <a:r>
              <a:rPr lang="en-US" sz="2400" i="1" dirty="0"/>
              <a:t>Hackney</a:t>
            </a:r>
            <a:r>
              <a:rPr lang="en-US" sz="2400" dirty="0"/>
              <a:t>, a defendant and prosecutor must sever a felon in possession charge </a:t>
            </a:r>
            <a:r>
              <a:rPr lang="en-US" sz="2400" i="1" dirty="0"/>
              <a:t>unless</a:t>
            </a:r>
            <a:r>
              <a:rPr lang="en-US" sz="2400" dirty="0"/>
              <a:t> the two sides agree to joinder</a:t>
            </a:r>
          </a:p>
          <a:p>
            <a:r>
              <a:rPr lang="en-US" sz="2400" dirty="0"/>
              <a:t>“Suppose you prevail in this case. Would a state then say, okay, what we'll do is we'll just try . . . both of them together, and the jury will hear all the evidence about the felony. . . are you happy with what you wish for here?”</a:t>
            </a:r>
          </a:p>
          <a:p>
            <a:endParaRPr lang="en-US" dirty="0"/>
          </a:p>
          <a:p>
            <a:endParaRPr lang="en-US" dirty="0"/>
          </a:p>
          <a:p>
            <a:endParaRPr lang="en-US" dirty="0"/>
          </a:p>
        </p:txBody>
      </p:sp>
    </p:spTree>
    <p:extLst>
      <p:ext uri="{BB962C8B-B14F-4D97-AF65-F5344CB8AC3E}">
        <p14:creationId xmlns:p14="http://schemas.microsoft.com/office/powerpoint/2010/main" val="27958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329F45E3-C125-49F5-863F-3F771273B7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0">
            <a:extLst>
              <a:ext uri="{FF2B5EF4-FFF2-40B4-BE49-F238E27FC236}">
                <a16:creationId xmlns:a16="http://schemas.microsoft.com/office/drawing/2014/main" id="{F23C6175-7110-4DB0-BEA4-FC1D293020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2">
            <a:extLst>
              <a:ext uri="{FF2B5EF4-FFF2-40B4-BE49-F238E27FC236}">
                <a16:creationId xmlns:a16="http://schemas.microsoft.com/office/drawing/2014/main" id="{044DF19B-511F-4F07-A7AD-1A010C6BFCB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4">
            <a:extLst>
              <a:ext uri="{FF2B5EF4-FFF2-40B4-BE49-F238E27FC236}">
                <a16:creationId xmlns:a16="http://schemas.microsoft.com/office/drawing/2014/main" id="{F452A527-3631-41ED-858D-3777A7D149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16">
            <a:extLst>
              <a:ext uri="{FF2B5EF4-FFF2-40B4-BE49-F238E27FC236}">
                <a16:creationId xmlns:a16="http://schemas.microsoft.com/office/drawing/2014/main" id="{D28A9C89-B313-458F-9C85-515930A51A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Related image">
            <a:extLst>
              <a:ext uri="{FF2B5EF4-FFF2-40B4-BE49-F238E27FC236}">
                <a16:creationId xmlns:a16="http://schemas.microsoft.com/office/drawing/2014/main" id="{8FDD30B3-9B0F-4CF1-A30A-CF7888CB46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6" r="2" b="17892"/>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49004-DAE0-4398-8299-46B809870DB2}"/>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8000">
                <a:solidFill>
                  <a:schemeClr val="tx1">
                    <a:lumMod val="85000"/>
                    <a:lumOff val="15000"/>
                  </a:schemeClr>
                </a:solidFill>
              </a:rPr>
              <a:t>Justice Breyer</a:t>
            </a:r>
          </a:p>
        </p:txBody>
      </p:sp>
      <p:sp>
        <p:nvSpPr>
          <p:cNvPr id="3" name="Content Placeholder 2">
            <a:extLst>
              <a:ext uri="{FF2B5EF4-FFF2-40B4-BE49-F238E27FC236}">
                <a16:creationId xmlns:a16="http://schemas.microsoft.com/office/drawing/2014/main" id="{BEE6F14C-F4A3-4D01-B7B5-79062427F23A}"/>
              </a:ext>
            </a:extLst>
          </p:cNvPr>
          <p:cNvSpPr>
            <a:spLocks noGrp="1"/>
          </p:cNvSpPr>
          <p:nvPr>
            <p:ph idx="1"/>
          </p:nvPr>
        </p:nvSpPr>
        <p:spPr>
          <a:xfrm>
            <a:off x="6729999" y="4455621"/>
            <a:ext cx="4829101" cy="1238616"/>
          </a:xfrm>
        </p:spPr>
        <p:txBody>
          <a:bodyPr vert="horz" lIns="91440" tIns="45720" rIns="91440" bIns="45720" rtlCol="0">
            <a:normAutofit/>
          </a:bodyPr>
          <a:lstStyle/>
          <a:p>
            <a:pPr marL="0" indent="0">
              <a:buNone/>
            </a:pPr>
            <a:r>
              <a:rPr lang="en-US" sz="2400" cap="all" spc="200">
                <a:solidFill>
                  <a:schemeClr val="tx1">
                    <a:lumMod val="85000"/>
                    <a:lumOff val="15000"/>
                  </a:schemeClr>
                </a:solidFill>
                <a:latin typeface="+mj-lt"/>
              </a:rPr>
              <a:t>“It’s complicated.”</a:t>
            </a:r>
          </a:p>
        </p:txBody>
      </p:sp>
    </p:spTree>
    <p:extLst>
      <p:ext uri="{BB962C8B-B14F-4D97-AF65-F5344CB8AC3E}">
        <p14:creationId xmlns:p14="http://schemas.microsoft.com/office/powerpoint/2010/main" val="2250283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ED008ECC-51D4-4E47-80DF-1D22FBBC50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DA644F7-E61C-4BDD-9510-112510F64F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3EEBA64A-08C9-4EE7-A7DD-C4309E5753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3" name="Straight Connector 87">
            <a:extLst>
              <a:ext uri="{FF2B5EF4-FFF2-40B4-BE49-F238E27FC236}">
                <a16:creationId xmlns:a16="http://schemas.microsoft.com/office/drawing/2014/main" id="{0EF352D9-7BCC-436E-8520-E9D0BAAA183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Image result for kagan elena">
            <a:extLst>
              <a:ext uri="{FF2B5EF4-FFF2-40B4-BE49-F238E27FC236}">
                <a16:creationId xmlns:a16="http://schemas.microsoft.com/office/drawing/2014/main" id="{6E6F8CA5-53A1-4333-B42D-7B3B748F0B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3999" y="991138"/>
            <a:ext cx="6909801" cy="4612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964913-7D11-4D66-A621-3BB80A0A3057}"/>
              </a:ext>
            </a:extLst>
          </p:cNvPr>
          <p:cNvSpPr>
            <a:spLocks noGrp="1"/>
          </p:cNvSpPr>
          <p:nvPr>
            <p:ph type="title"/>
          </p:nvPr>
        </p:nvSpPr>
        <p:spPr>
          <a:xfrm>
            <a:off x="7859485" y="634946"/>
            <a:ext cx="3690257" cy="1450757"/>
          </a:xfrm>
        </p:spPr>
        <p:txBody>
          <a:bodyPr>
            <a:normAutofit/>
          </a:bodyPr>
          <a:lstStyle/>
          <a:p>
            <a:r>
              <a:rPr lang="en-US" dirty="0"/>
              <a:t>Justice Kagan</a:t>
            </a:r>
          </a:p>
        </p:txBody>
      </p:sp>
      <p:sp>
        <p:nvSpPr>
          <p:cNvPr id="3" name="Content Placeholder 2">
            <a:extLst>
              <a:ext uri="{FF2B5EF4-FFF2-40B4-BE49-F238E27FC236}">
                <a16:creationId xmlns:a16="http://schemas.microsoft.com/office/drawing/2014/main" id="{8B0C9815-D4BD-46BC-8C2C-E70CFD68E7E8}"/>
              </a:ext>
            </a:extLst>
          </p:cNvPr>
          <p:cNvSpPr>
            <a:spLocks noGrp="1"/>
          </p:cNvSpPr>
          <p:nvPr>
            <p:ph idx="1"/>
          </p:nvPr>
        </p:nvSpPr>
        <p:spPr>
          <a:xfrm>
            <a:off x="7859485" y="2198914"/>
            <a:ext cx="3690257" cy="3670180"/>
          </a:xfrm>
        </p:spPr>
        <p:txBody>
          <a:bodyPr>
            <a:normAutofit/>
          </a:bodyPr>
          <a:lstStyle/>
          <a:p>
            <a:r>
              <a:rPr lang="en-US" sz="2400" dirty="0"/>
              <a:t>“</a:t>
            </a:r>
            <a:r>
              <a:rPr lang="en-US" dirty="0"/>
              <a:t>if the way to think about this case is what is the defendant giving up when he agrees to a severance, then </a:t>
            </a:r>
            <a:r>
              <a:rPr lang="en-US" b="1" dirty="0"/>
              <a:t>the obvious answer</a:t>
            </a:r>
            <a:r>
              <a:rPr lang="en-US" dirty="0"/>
              <a:t> is: Tell the defendant what the consequences are, and ask him whether he's willing to suffer them.”</a:t>
            </a:r>
          </a:p>
          <a:p>
            <a:pPr marL="0" indent="0">
              <a:buNone/>
            </a:pPr>
            <a:endParaRPr lang="en-US" sz="2400" dirty="0"/>
          </a:p>
          <a:p>
            <a:endParaRPr lang="en-US" dirty="0"/>
          </a:p>
        </p:txBody>
      </p:sp>
    </p:spTree>
    <p:extLst>
      <p:ext uri="{BB962C8B-B14F-4D97-AF65-F5344CB8AC3E}">
        <p14:creationId xmlns:p14="http://schemas.microsoft.com/office/powerpoint/2010/main" val="4139735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ED008ECC-51D4-4E47-80DF-1D22FBBC50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DA644F7-E61C-4BDD-9510-112510F64F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3EEBA64A-08C9-4EE7-A7DD-C4309E5753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87">
            <a:extLst>
              <a:ext uri="{FF2B5EF4-FFF2-40B4-BE49-F238E27FC236}">
                <a16:creationId xmlns:a16="http://schemas.microsoft.com/office/drawing/2014/main" id="{0EF352D9-7BCC-436E-8520-E9D0BAAA183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wearing a suit and tie smiling at the camera&#10;&#10;Description generated with very high confidence">
            <a:extLst>
              <a:ext uri="{FF2B5EF4-FFF2-40B4-BE49-F238E27FC236}">
                <a16:creationId xmlns:a16="http://schemas.microsoft.com/office/drawing/2014/main" id="{EFF4D199-5055-4DCE-96D2-3F251D5C1576}"/>
              </a:ext>
            </a:extLst>
          </p:cNvPr>
          <p:cNvPicPr>
            <a:picLocks noChangeAspect="1"/>
          </p:cNvPicPr>
          <p:nvPr/>
        </p:nvPicPr>
        <p:blipFill>
          <a:blip r:embed="rId2"/>
          <a:stretch>
            <a:fillRect/>
          </a:stretch>
        </p:blipFill>
        <p:spPr>
          <a:xfrm>
            <a:off x="633999" y="1146608"/>
            <a:ext cx="6909801" cy="4301351"/>
          </a:xfrm>
          <a:prstGeom prst="rect">
            <a:avLst/>
          </a:prstGeom>
        </p:spPr>
      </p:pic>
      <p:sp>
        <p:nvSpPr>
          <p:cNvPr id="2" name="Title 1">
            <a:extLst>
              <a:ext uri="{FF2B5EF4-FFF2-40B4-BE49-F238E27FC236}">
                <a16:creationId xmlns:a16="http://schemas.microsoft.com/office/drawing/2014/main" id="{4AE78DA4-61AF-4631-B811-89E3DD6CC512}"/>
              </a:ext>
            </a:extLst>
          </p:cNvPr>
          <p:cNvSpPr>
            <a:spLocks noGrp="1"/>
          </p:cNvSpPr>
          <p:nvPr>
            <p:ph type="title"/>
          </p:nvPr>
        </p:nvSpPr>
        <p:spPr>
          <a:xfrm>
            <a:off x="7859485" y="634946"/>
            <a:ext cx="3690257" cy="1450757"/>
          </a:xfrm>
        </p:spPr>
        <p:txBody>
          <a:bodyPr>
            <a:normAutofit/>
          </a:bodyPr>
          <a:lstStyle/>
          <a:p>
            <a:r>
              <a:rPr lang="en-US" dirty="0"/>
              <a:t>Justice Gorsuch</a:t>
            </a:r>
          </a:p>
        </p:txBody>
      </p:sp>
      <p:sp>
        <p:nvSpPr>
          <p:cNvPr id="3" name="Content Placeholder 2">
            <a:extLst>
              <a:ext uri="{FF2B5EF4-FFF2-40B4-BE49-F238E27FC236}">
                <a16:creationId xmlns:a16="http://schemas.microsoft.com/office/drawing/2014/main" id="{67BDA33A-9E1C-4117-BAE6-0377598CA236}"/>
              </a:ext>
            </a:extLst>
          </p:cNvPr>
          <p:cNvSpPr>
            <a:spLocks noGrp="1"/>
          </p:cNvSpPr>
          <p:nvPr>
            <p:ph idx="1"/>
          </p:nvPr>
        </p:nvSpPr>
        <p:spPr>
          <a:xfrm>
            <a:off x="7859485" y="2198914"/>
            <a:ext cx="3690257" cy="3670180"/>
          </a:xfrm>
        </p:spPr>
        <p:txBody>
          <a:bodyPr>
            <a:normAutofit/>
          </a:bodyPr>
          <a:lstStyle/>
          <a:p>
            <a:r>
              <a:rPr lang="en-US" dirty="0"/>
              <a:t>“We shouldn't be concerned that it's anomalous that it would be creating. . . an issue preclusion doctrine that may be more robust than in the civil context here, even though in claim preclusion it's less robust?” – Justice Gorsuch</a:t>
            </a:r>
          </a:p>
          <a:p>
            <a:endParaRPr lang="en-US" dirty="0"/>
          </a:p>
          <a:p>
            <a:endParaRPr lang="en-US" dirty="0"/>
          </a:p>
          <a:p>
            <a:endParaRPr lang="en-US" dirty="0"/>
          </a:p>
        </p:txBody>
      </p:sp>
    </p:spTree>
    <p:extLst>
      <p:ext uri="{BB962C8B-B14F-4D97-AF65-F5344CB8AC3E}">
        <p14:creationId xmlns:p14="http://schemas.microsoft.com/office/powerpoint/2010/main" val="112367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76">
            <a:extLst>
              <a:ext uri="{FF2B5EF4-FFF2-40B4-BE49-F238E27FC236}">
                <a16:creationId xmlns:a16="http://schemas.microsoft.com/office/drawing/2014/main" id="{C8A817CA-7284-4F19-8AD7-E193863CF3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78">
            <a:extLst>
              <a:ext uri="{FF2B5EF4-FFF2-40B4-BE49-F238E27FC236}">
                <a16:creationId xmlns:a16="http://schemas.microsoft.com/office/drawing/2014/main" id="{31932AC5-600E-4F28-9666-7030C3BFAF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6" name="Rectangle 80">
            <a:extLst>
              <a:ext uri="{FF2B5EF4-FFF2-40B4-BE49-F238E27FC236}">
                <a16:creationId xmlns:a16="http://schemas.microsoft.com/office/drawing/2014/main" id="{848FF65C-5923-4969-8406-599A005B44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7" name="Straight Connector 82">
            <a:extLst>
              <a:ext uri="{FF2B5EF4-FFF2-40B4-BE49-F238E27FC236}">
                <a16:creationId xmlns:a16="http://schemas.microsoft.com/office/drawing/2014/main" id="{A3B21F7B-0267-456C-946E-EA7B4909B0B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38" name="Rectangle 84">
            <a:extLst>
              <a:ext uri="{FF2B5EF4-FFF2-40B4-BE49-F238E27FC236}">
                <a16:creationId xmlns:a16="http://schemas.microsoft.com/office/drawing/2014/main" id="{18D926CA-3C5E-45CB-89D8-452D796179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86">
            <a:extLst>
              <a:ext uri="{FF2B5EF4-FFF2-40B4-BE49-F238E27FC236}">
                <a16:creationId xmlns:a16="http://schemas.microsoft.com/office/drawing/2014/main" id="{E63F6A7C-2580-49F1-B80E-06FFBF1715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5CCBDA-9FFE-4A1E-8A88-930A5CC880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CD6F934-EA15-403D-95DE-78CE1E5C19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99AD8C7-6D93-4D51-B9D2-5EF4051BF9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gun safe">
            <a:extLst>
              <a:ext uri="{FF2B5EF4-FFF2-40B4-BE49-F238E27FC236}">
                <a16:creationId xmlns:a16="http://schemas.microsoft.com/office/drawing/2014/main" id="{3617778E-FA37-4178-9BAF-54A4476DD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36" y="751852"/>
            <a:ext cx="2784700" cy="25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al of virginia">
            <a:extLst>
              <a:ext uri="{FF2B5EF4-FFF2-40B4-BE49-F238E27FC236}">
                <a16:creationId xmlns:a16="http://schemas.microsoft.com/office/drawing/2014/main" id="{BD5583DA-DCDD-4136-BBB6-86D262F11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752" y="3069855"/>
            <a:ext cx="2295082" cy="2295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DF2668-9C8B-41E5-A8FD-86F94A24A220}"/>
              </a:ext>
            </a:extLst>
          </p:cNvPr>
          <p:cNvSpPr>
            <a:spLocks noGrp="1"/>
          </p:cNvSpPr>
          <p:nvPr>
            <p:ph type="title"/>
          </p:nvPr>
        </p:nvSpPr>
        <p:spPr>
          <a:xfrm>
            <a:off x="6956868" y="634946"/>
            <a:ext cx="4592874" cy="1450757"/>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5B353ADC-B97D-42DA-AEA6-A0BD78C0C7A7}"/>
              </a:ext>
            </a:extLst>
          </p:cNvPr>
          <p:cNvSpPr>
            <a:spLocks noGrp="1"/>
          </p:cNvSpPr>
          <p:nvPr>
            <p:ph idx="1"/>
          </p:nvPr>
        </p:nvSpPr>
        <p:spPr>
          <a:xfrm>
            <a:off x="6956868" y="2198914"/>
            <a:ext cx="4592874" cy="3670180"/>
          </a:xfrm>
        </p:spPr>
        <p:txBody>
          <a:bodyPr>
            <a:normAutofit fontScale="92500" lnSpcReduction="10000"/>
          </a:bodyPr>
          <a:lstStyle/>
          <a:p>
            <a:r>
              <a:rPr lang="en-US" sz="2400" dirty="0"/>
              <a:t>Details of the crime</a:t>
            </a:r>
          </a:p>
          <a:p>
            <a:r>
              <a:rPr lang="en-US" sz="2400" dirty="0"/>
              <a:t>Evidence against Currier</a:t>
            </a:r>
          </a:p>
          <a:p>
            <a:r>
              <a:rPr lang="en-US" sz="2400" dirty="0"/>
              <a:t>Currier’s prior criminal conviction</a:t>
            </a:r>
          </a:p>
          <a:p>
            <a:r>
              <a:rPr lang="en-US" sz="2400" i="1" dirty="0"/>
              <a:t>Hackney v. Commonwealth </a:t>
            </a:r>
            <a:r>
              <a:rPr lang="en-US" sz="2400" dirty="0"/>
              <a:t>- Severance of the felon in possession charge</a:t>
            </a:r>
          </a:p>
          <a:p>
            <a:r>
              <a:rPr lang="en-US" sz="2400" dirty="0"/>
              <a:t>Two trials:</a:t>
            </a:r>
          </a:p>
          <a:p>
            <a:pPr lvl="1"/>
            <a:r>
              <a:rPr lang="en-US" sz="2400" dirty="0"/>
              <a:t>The first involving a breaking and entering and grand larceny</a:t>
            </a:r>
          </a:p>
          <a:p>
            <a:pPr lvl="1"/>
            <a:r>
              <a:rPr lang="en-US" sz="2400" dirty="0"/>
              <a:t>The second involving a felon in possession of a firearm.</a:t>
            </a:r>
          </a:p>
          <a:p>
            <a:endParaRPr lang="en-US" sz="500" dirty="0"/>
          </a:p>
        </p:txBody>
      </p:sp>
    </p:spTree>
    <p:extLst>
      <p:ext uri="{BB962C8B-B14F-4D97-AF65-F5344CB8AC3E}">
        <p14:creationId xmlns:p14="http://schemas.microsoft.com/office/powerpoint/2010/main" val="1356176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75">
            <a:extLst>
              <a:ext uri="{FF2B5EF4-FFF2-40B4-BE49-F238E27FC236}">
                <a16:creationId xmlns:a16="http://schemas.microsoft.com/office/drawing/2014/main" id="{329F45E3-C125-49F5-863F-3F771273B7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41" name="Rectangle 77">
            <a:extLst>
              <a:ext uri="{FF2B5EF4-FFF2-40B4-BE49-F238E27FC236}">
                <a16:creationId xmlns:a16="http://schemas.microsoft.com/office/drawing/2014/main" id="{F23C6175-7110-4DB0-BEA4-FC1D293020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342" name="Straight Connector 79">
            <a:extLst>
              <a:ext uri="{FF2B5EF4-FFF2-40B4-BE49-F238E27FC236}">
                <a16:creationId xmlns:a16="http://schemas.microsoft.com/office/drawing/2014/main" id="{044DF19B-511F-4F07-A7AD-1A010C6BFCB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43" name="Rectangle 81">
            <a:extLst>
              <a:ext uri="{FF2B5EF4-FFF2-40B4-BE49-F238E27FC236}">
                <a16:creationId xmlns:a16="http://schemas.microsoft.com/office/drawing/2014/main" id="{F452A527-3631-41ED-858D-3777A7D149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44" name="Straight Connector 83">
            <a:extLst>
              <a:ext uri="{FF2B5EF4-FFF2-40B4-BE49-F238E27FC236}">
                <a16:creationId xmlns:a16="http://schemas.microsoft.com/office/drawing/2014/main" id="{D28A9C89-B313-458F-9C85-515930A51A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descr="Image result for justice thomas">
            <a:extLst>
              <a:ext uri="{FF2B5EF4-FFF2-40B4-BE49-F238E27FC236}">
                <a16:creationId xmlns:a16="http://schemas.microsoft.com/office/drawing/2014/main" id="{4853B0C8-B733-4BC3-ADF6-93EDFE531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75" r="26625"/>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BC4E4B-5C73-4AB2-8EC7-11285C14DB73}"/>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000" dirty="0">
                <a:solidFill>
                  <a:schemeClr val="tx1">
                    <a:lumMod val="85000"/>
                    <a:lumOff val="15000"/>
                  </a:schemeClr>
                </a:solidFill>
              </a:rPr>
              <a:t>Justice Thomas</a:t>
            </a:r>
          </a:p>
        </p:txBody>
      </p:sp>
      <p:sp>
        <p:nvSpPr>
          <p:cNvPr id="3" name="Content Placeholder 2">
            <a:extLst>
              <a:ext uri="{FF2B5EF4-FFF2-40B4-BE49-F238E27FC236}">
                <a16:creationId xmlns:a16="http://schemas.microsoft.com/office/drawing/2014/main" id="{F0B9213A-2DAC-4E82-A01C-E7E38D02A748}"/>
              </a:ext>
            </a:extLst>
          </p:cNvPr>
          <p:cNvSpPr>
            <a:spLocks noGrp="1"/>
          </p:cNvSpPr>
          <p:nvPr>
            <p:ph idx="1"/>
          </p:nvPr>
        </p:nvSpPr>
        <p:spPr>
          <a:xfrm>
            <a:off x="6729999" y="4455621"/>
            <a:ext cx="4829101" cy="1238616"/>
          </a:xfrm>
        </p:spPr>
        <p:txBody>
          <a:bodyPr vert="horz" lIns="91440" tIns="45720" rIns="91440" bIns="45720" rtlCol="0">
            <a:normAutofit/>
          </a:bodyPr>
          <a:lstStyle/>
          <a:p>
            <a:pPr marL="0" indent="0">
              <a:buNone/>
            </a:pPr>
            <a:r>
              <a:rPr lang="en-US" sz="2400" cap="all" spc="200" dirty="0">
                <a:solidFill>
                  <a:schemeClr val="tx1">
                    <a:lumMod val="85000"/>
                    <a:lumOff val="15000"/>
                  </a:schemeClr>
                </a:solidFill>
                <a:latin typeface="+mj-lt"/>
              </a:rPr>
              <a:t>“…”</a:t>
            </a:r>
          </a:p>
        </p:txBody>
      </p:sp>
    </p:spTree>
    <p:extLst>
      <p:ext uri="{BB962C8B-B14F-4D97-AF65-F5344CB8AC3E}">
        <p14:creationId xmlns:p14="http://schemas.microsoft.com/office/powerpoint/2010/main" val="1471691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90D0034-F768-41E7-85D4-F38C4DE857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4F7E42D-8B5A-4FC8-81CD-9E60171F7F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8" name="Picture 4" descr="Image result for us supreme court">
            <a:extLst>
              <a:ext uri="{FF2B5EF4-FFF2-40B4-BE49-F238E27FC236}">
                <a16:creationId xmlns:a16="http://schemas.microsoft.com/office/drawing/2014/main" id="{562F1EB9-04DA-4CE8-9CE4-F23329D16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0" r="2189"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8C04651D-B9F4-4935-A02D-364153FBDF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5E181F-0382-4E20-8698-6FFC6318D314}"/>
              </a:ext>
            </a:extLst>
          </p:cNvPr>
          <p:cNvSpPr>
            <a:spLocks noGrp="1"/>
          </p:cNvSpPr>
          <p:nvPr>
            <p:ph type="title"/>
          </p:nvPr>
        </p:nvSpPr>
        <p:spPr>
          <a:xfrm>
            <a:off x="492370" y="516835"/>
            <a:ext cx="3084844" cy="2103875"/>
          </a:xfrm>
        </p:spPr>
        <p:txBody>
          <a:bodyPr>
            <a:normAutofit/>
          </a:bodyPr>
          <a:lstStyle/>
          <a:p>
            <a:r>
              <a:rPr lang="en-US" b="1" dirty="0">
                <a:solidFill>
                  <a:srgbClr val="FFFFFF"/>
                </a:solidFill>
              </a:rPr>
              <a:t>Predictions</a:t>
            </a:r>
          </a:p>
        </p:txBody>
      </p:sp>
      <p:sp>
        <p:nvSpPr>
          <p:cNvPr id="3" name="Content Placeholder 2">
            <a:extLst>
              <a:ext uri="{FF2B5EF4-FFF2-40B4-BE49-F238E27FC236}">
                <a16:creationId xmlns:a16="http://schemas.microsoft.com/office/drawing/2014/main" id="{5AF8E8ED-6FF1-41DA-80F5-6A1243A8D41C}"/>
              </a:ext>
            </a:extLst>
          </p:cNvPr>
          <p:cNvSpPr>
            <a:spLocks noGrp="1"/>
          </p:cNvSpPr>
          <p:nvPr>
            <p:ph idx="1"/>
          </p:nvPr>
        </p:nvSpPr>
        <p:spPr>
          <a:xfrm>
            <a:off x="492371" y="2653800"/>
            <a:ext cx="3084844" cy="3335519"/>
          </a:xfrm>
        </p:spPr>
        <p:txBody>
          <a:bodyPr numCol="2" spcCol="457200">
            <a:normAutofit/>
          </a:bodyPr>
          <a:lstStyle/>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a:p>
            <a:pPr marL="566928" lvl="3" indent="0">
              <a:buNone/>
            </a:pPr>
            <a:endParaRPr lang="en-US" sz="1500">
              <a:solidFill>
                <a:srgbClr val="FFFFFF"/>
              </a:solidFill>
            </a:endParaRPr>
          </a:p>
        </p:txBody>
      </p:sp>
    </p:spTree>
    <p:extLst>
      <p:ext uri="{BB962C8B-B14F-4D97-AF65-F5344CB8AC3E}">
        <p14:creationId xmlns:p14="http://schemas.microsoft.com/office/powerpoint/2010/main" val="392508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F0E016-7AAA-4021-8283-4541B060B2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D3A9120-D290-43FB-863E-28A45D2D35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1548FC5-3294-4768-A652-ADA82AE224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ED7C93A-082F-4C56-B282-DBEA4A168B7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ED7721-AE1F-4723-AC80-9F08714312F0}"/>
              </a:ext>
            </a:extLst>
          </p:cNvPr>
          <p:cNvSpPr>
            <a:spLocks noGrp="1"/>
          </p:cNvSpPr>
          <p:nvPr>
            <p:ph type="title"/>
          </p:nvPr>
        </p:nvSpPr>
        <p:spPr>
          <a:xfrm>
            <a:off x="8177212" y="634946"/>
            <a:ext cx="3372529" cy="5055904"/>
          </a:xfrm>
        </p:spPr>
        <p:txBody>
          <a:bodyPr anchor="ctr">
            <a:normAutofit/>
          </a:bodyPr>
          <a:lstStyle/>
          <a:p>
            <a:r>
              <a:rPr lang="en-US" dirty="0"/>
              <a:t>Predictions</a:t>
            </a:r>
          </a:p>
        </p:txBody>
      </p:sp>
      <p:graphicFrame>
        <p:nvGraphicFramePr>
          <p:cNvPr id="5" name="Content Placeholder 2">
            <a:extLst>
              <a:ext uri="{FF2B5EF4-FFF2-40B4-BE49-F238E27FC236}">
                <a16:creationId xmlns:a16="http://schemas.microsoft.com/office/drawing/2014/main" id="{9E38F780-F232-4790-B5FD-B2D0CC620FA0}"/>
              </a:ext>
            </a:extLst>
          </p:cNvPr>
          <p:cNvGraphicFramePr>
            <a:graphicFrameLocks noGrp="1"/>
          </p:cNvGraphicFramePr>
          <p:nvPr>
            <p:ph idx="1"/>
            <p:extLst>
              <p:ext uri="{D42A27DB-BD31-4B8C-83A1-F6EECF244321}">
                <p14:modId xmlns:p14="http://schemas.microsoft.com/office/powerpoint/2010/main" val="4258635122"/>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66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6C56-6D33-4658-9A17-4DE9FD928706}"/>
              </a:ext>
            </a:extLst>
          </p:cNvPr>
          <p:cNvSpPr>
            <a:spLocks noGrp="1"/>
          </p:cNvSpPr>
          <p:nvPr>
            <p:ph type="title"/>
          </p:nvPr>
        </p:nvSpPr>
        <p:spPr/>
        <p:txBody>
          <a:bodyPr/>
          <a:lstStyle/>
          <a:p>
            <a:r>
              <a:rPr lang="en-US" dirty="0"/>
              <a:t>Why sever the trials?</a:t>
            </a:r>
          </a:p>
        </p:txBody>
      </p:sp>
      <p:sp>
        <p:nvSpPr>
          <p:cNvPr id="3" name="Content Placeholder 2">
            <a:extLst>
              <a:ext uri="{FF2B5EF4-FFF2-40B4-BE49-F238E27FC236}">
                <a16:creationId xmlns:a16="http://schemas.microsoft.com/office/drawing/2014/main" id="{A98997E7-261F-4985-BBDD-531933BB3CC0}"/>
              </a:ext>
            </a:extLst>
          </p:cNvPr>
          <p:cNvSpPr>
            <a:spLocks noGrp="1"/>
          </p:cNvSpPr>
          <p:nvPr>
            <p:ph idx="1"/>
          </p:nvPr>
        </p:nvSpPr>
        <p:spPr/>
        <p:txBody>
          <a:bodyPr>
            <a:noAutofit/>
          </a:bodyPr>
          <a:lstStyle/>
          <a:p>
            <a:pPr>
              <a:buFont typeface="Arial" panose="020B0604020202020204" pitchFamily="34" charset="0"/>
              <a:buChar char="•"/>
            </a:pPr>
            <a:r>
              <a:rPr lang="en-US" sz="3000" dirty="0"/>
              <a:t>Virginia court rules require any felon in possession charge to be severed before trial, </a:t>
            </a:r>
            <a:r>
              <a:rPr lang="en-US" sz="3000" i="1" dirty="0"/>
              <a:t>unless </a:t>
            </a:r>
            <a:r>
              <a:rPr lang="en-US" sz="3000" dirty="0"/>
              <a:t>the parties agree to joinder</a:t>
            </a:r>
          </a:p>
          <a:p>
            <a:pPr>
              <a:buFont typeface="Arial" panose="020B0604020202020204" pitchFamily="34" charset="0"/>
              <a:buChar char="•"/>
            </a:pPr>
            <a:r>
              <a:rPr lang="en-US" sz="3000" dirty="0"/>
              <a:t>Evidence of prior felonies is prejudicial against defendants</a:t>
            </a:r>
          </a:p>
          <a:p>
            <a:pPr>
              <a:buFont typeface="Arial" panose="020B0604020202020204" pitchFamily="34" charset="0"/>
              <a:buChar char="•"/>
            </a:pPr>
            <a:r>
              <a:rPr lang="en-US" sz="3000" dirty="0"/>
              <a:t>Defendant agreed to have the trial severed here (Justice Sotomayor questioned the nature of the “agreement”)</a:t>
            </a:r>
          </a:p>
          <a:p>
            <a:pPr>
              <a:buFont typeface="Arial" panose="020B0604020202020204" pitchFamily="34" charset="0"/>
              <a:buChar char="•"/>
            </a:pPr>
            <a:r>
              <a:rPr lang="en-US" sz="3000" dirty="0"/>
              <a:t>Did consent to sever the trials constitute a </a:t>
            </a:r>
            <a:r>
              <a:rPr lang="en-US" sz="3000" b="1" dirty="0">
                <a:solidFill>
                  <a:srgbClr val="CC6006"/>
                </a:solidFill>
              </a:rPr>
              <a:t>waiver</a:t>
            </a:r>
            <a:r>
              <a:rPr lang="en-US" sz="3000" dirty="0"/>
              <a:t> of issue-preclusive rights?</a:t>
            </a:r>
          </a:p>
        </p:txBody>
      </p:sp>
    </p:spTree>
    <p:extLst>
      <p:ext uri="{BB962C8B-B14F-4D97-AF65-F5344CB8AC3E}">
        <p14:creationId xmlns:p14="http://schemas.microsoft.com/office/powerpoint/2010/main" val="214573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6DF0E016-7AAA-4021-8283-4541B060B2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3D3A9120-D290-43FB-863E-28A45D2D35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3">
            <a:extLst>
              <a:ext uri="{FF2B5EF4-FFF2-40B4-BE49-F238E27FC236}">
                <a16:creationId xmlns:a16="http://schemas.microsoft.com/office/drawing/2014/main" id="{C1548FC5-3294-4768-A652-ADA82AE224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5">
            <a:extLst>
              <a:ext uri="{FF2B5EF4-FFF2-40B4-BE49-F238E27FC236}">
                <a16:creationId xmlns:a16="http://schemas.microsoft.com/office/drawing/2014/main" id="{1ED7C93A-082F-4C56-B282-DBEA4A168B7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00AFEB6-6826-417F-9D4D-58C023A144EF}"/>
              </a:ext>
            </a:extLst>
          </p:cNvPr>
          <p:cNvSpPr>
            <a:spLocks noGrp="1"/>
          </p:cNvSpPr>
          <p:nvPr>
            <p:ph type="title"/>
          </p:nvPr>
        </p:nvSpPr>
        <p:spPr>
          <a:xfrm>
            <a:off x="8177212" y="634946"/>
            <a:ext cx="3372529" cy="5055904"/>
          </a:xfrm>
        </p:spPr>
        <p:txBody>
          <a:bodyPr anchor="ctr">
            <a:normAutofit/>
          </a:bodyPr>
          <a:lstStyle/>
          <a:p>
            <a:r>
              <a:rPr lang="en-US" dirty="0"/>
              <a:t>Trial results</a:t>
            </a:r>
          </a:p>
        </p:txBody>
      </p:sp>
      <p:graphicFrame>
        <p:nvGraphicFramePr>
          <p:cNvPr id="22" name="Content Placeholder 2">
            <a:extLst>
              <a:ext uri="{FF2B5EF4-FFF2-40B4-BE49-F238E27FC236}">
                <a16:creationId xmlns:a16="http://schemas.microsoft.com/office/drawing/2014/main" id="{CBE616F4-0F2F-47E6-9EA4-C51E0E380327}"/>
              </a:ext>
            </a:extLst>
          </p:cNvPr>
          <p:cNvGraphicFramePr>
            <a:graphicFrameLocks noGrp="1"/>
          </p:cNvGraphicFramePr>
          <p:nvPr>
            <p:ph idx="1"/>
            <p:extLst>
              <p:ext uri="{D42A27DB-BD31-4B8C-83A1-F6EECF244321}">
                <p14:modId xmlns:p14="http://schemas.microsoft.com/office/powerpoint/2010/main" val="3330576980"/>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921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E1F60A3A-08DA-445D-B74A-BEE0735899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Rectangle 72">
            <a:extLst>
              <a:ext uri="{FF2B5EF4-FFF2-40B4-BE49-F238E27FC236}">
                <a16:creationId xmlns:a16="http://schemas.microsoft.com/office/drawing/2014/main" id="{39179F48-E825-4803-806A-7029F8537F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8" name="Rectangle 74">
            <a:extLst>
              <a:ext uri="{FF2B5EF4-FFF2-40B4-BE49-F238E27FC236}">
                <a16:creationId xmlns:a16="http://schemas.microsoft.com/office/drawing/2014/main" id="{62BA066C-D259-4F6D-9F83-124F73636C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296E6EFB-D2CB-44B2-BE0D-9C6DCCCED2E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issue">
            <a:extLst>
              <a:ext uri="{FF2B5EF4-FFF2-40B4-BE49-F238E27FC236}">
                <a16:creationId xmlns:a16="http://schemas.microsoft.com/office/drawing/2014/main" id="{3FB25EE1-CC8D-4F56-BC7A-AA0D2AC9E8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8" r="20087" b="-2"/>
          <a:stretch/>
        </p:blipFill>
        <p:spPr bwMode="auto">
          <a:xfrm>
            <a:off x="634000" y="640081"/>
            <a:ext cx="3655908" cy="4855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7AEFDA-0CF7-4C5A-A3CE-6BFD6935F0F8}"/>
              </a:ext>
            </a:extLst>
          </p:cNvPr>
          <p:cNvSpPr>
            <a:spLocks noGrp="1"/>
          </p:cNvSpPr>
          <p:nvPr>
            <p:ph type="title"/>
          </p:nvPr>
        </p:nvSpPr>
        <p:spPr>
          <a:xfrm>
            <a:off x="4974771" y="634946"/>
            <a:ext cx="6574972" cy="1450757"/>
          </a:xfrm>
        </p:spPr>
        <p:txBody>
          <a:bodyPr>
            <a:normAutofit/>
          </a:bodyPr>
          <a:lstStyle/>
          <a:p>
            <a:r>
              <a:rPr lang="en-US" dirty="0"/>
              <a:t>Issue:</a:t>
            </a:r>
          </a:p>
        </p:txBody>
      </p:sp>
      <p:sp>
        <p:nvSpPr>
          <p:cNvPr id="3" name="Content Placeholder 2">
            <a:extLst>
              <a:ext uri="{FF2B5EF4-FFF2-40B4-BE49-F238E27FC236}">
                <a16:creationId xmlns:a16="http://schemas.microsoft.com/office/drawing/2014/main" id="{6EF48333-73FD-4EBE-A0A3-F2E02CB81DFA}"/>
              </a:ext>
            </a:extLst>
          </p:cNvPr>
          <p:cNvSpPr>
            <a:spLocks noGrp="1"/>
          </p:cNvSpPr>
          <p:nvPr>
            <p:ph idx="1"/>
          </p:nvPr>
        </p:nvSpPr>
        <p:spPr>
          <a:xfrm>
            <a:off x="4974769" y="2198914"/>
            <a:ext cx="6574973" cy="3670180"/>
          </a:xfrm>
        </p:spPr>
        <p:txBody>
          <a:bodyPr>
            <a:normAutofit/>
          </a:bodyPr>
          <a:lstStyle/>
          <a:p>
            <a:r>
              <a:rPr lang="en-US" sz="3000" dirty="0"/>
              <a:t>Whether a defendant who has </a:t>
            </a:r>
            <a:r>
              <a:rPr lang="en-US" sz="3000" b="1" dirty="0"/>
              <a:t>consented</a:t>
            </a:r>
            <a:r>
              <a:rPr lang="en-US" sz="3000" dirty="0"/>
              <a:t> to the </a:t>
            </a:r>
            <a:r>
              <a:rPr lang="en-US" sz="3000" b="1" dirty="0"/>
              <a:t>severance</a:t>
            </a:r>
            <a:r>
              <a:rPr lang="en-US" sz="3000" dirty="0"/>
              <a:t> of </a:t>
            </a:r>
            <a:r>
              <a:rPr lang="en-US" sz="3000" b="1" dirty="0"/>
              <a:t>multiple charges </a:t>
            </a:r>
            <a:r>
              <a:rPr lang="en-US" sz="3000" dirty="0"/>
              <a:t>into sequential trials loses his or her right to the </a:t>
            </a:r>
            <a:r>
              <a:rPr lang="en-US" sz="3000" b="1" dirty="0"/>
              <a:t>issue-preclusive effect </a:t>
            </a:r>
            <a:r>
              <a:rPr lang="en-US" sz="3000" dirty="0"/>
              <a:t>of the </a:t>
            </a:r>
            <a:r>
              <a:rPr lang="en-US" sz="3000" b="1" dirty="0"/>
              <a:t>Double Jeopardy Clause </a:t>
            </a:r>
            <a:r>
              <a:rPr lang="en-US" sz="3000" dirty="0"/>
              <a:t>of an </a:t>
            </a:r>
            <a:r>
              <a:rPr lang="en-US" sz="3000" b="1" dirty="0"/>
              <a:t>acquittal</a:t>
            </a:r>
            <a:r>
              <a:rPr lang="en-US" sz="3000" dirty="0"/>
              <a:t>.</a:t>
            </a:r>
          </a:p>
        </p:txBody>
      </p:sp>
    </p:spTree>
    <p:extLst>
      <p:ext uri="{BB962C8B-B14F-4D97-AF65-F5344CB8AC3E}">
        <p14:creationId xmlns:p14="http://schemas.microsoft.com/office/powerpoint/2010/main" val="249663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15746F23-6A4C-4A1F-A0CE-A0C8537D52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87C466A-2605-4E25-9E19-8E277E2EAE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87CC7517-DC26-4B88-BF95-5D09F3E9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9">
            <a:extLst>
              <a:ext uri="{FF2B5EF4-FFF2-40B4-BE49-F238E27FC236}">
                <a16:creationId xmlns:a16="http://schemas.microsoft.com/office/drawing/2014/main" id="{D9BFE64E-CCE4-4F62-BB14-C7028756C8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33" name="Content Placeholder 32">
            <a:extLst>
              <a:ext uri="{FF2B5EF4-FFF2-40B4-BE49-F238E27FC236}">
                <a16:creationId xmlns:a16="http://schemas.microsoft.com/office/drawing/2014/main" id="{9586359B-E280-4557-9BC9-3A190F217F7B}"/>
              </a:ext>
            </a:extLst>
          </p:cNvPr>
          <p:cNvPicPr>
            <a:picLocks noGrp="1" noChangeAspect="1"/>
          </p:cNvPicPr>
          <p:nvPr>
            <p:ph idx="1"/>
          </p:nvPr>
        </p:nvPicPr>
        <p:blipFill>
          <a:blip r:embed="rId2"/>
          <a:stretch>
            <a:fillRect/>
          </a:stretch>
        </p:blipFill>
        <p:spPr>
          <a:xfrm>
            <a:off x="1193743" y="640081"/>
            <a:ext cx="5792729" cy="5054156"/>
          </a:xfrm>
          <a:prstGeom prst="rect">
            <a:avLst/>
          </a:prstGeom>
        </p:spPr>
      </p:pic>
      <p:sp>
        <p:nvSpPr>
          <p:cNvPr id="2" name="Title 1">
            <a:extLst>
              <a:ext uri="{FF2B5EF4-FFF2-40B4-BE49-F238E27FC236}">
                <a16:creationId xmlns:a16="http://schemas.microsoft.com/office/drawing/2014/main" id="{20276EFF-ED00-4FCA-9AB0-CF21EFEB3BF7}"/>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dirty="0">
                <a:solidFill>
                  <a:schemeClr val="tx1">
                    <a:lumMod val="85000"/>
                    <a:lumOff val="15000"/>
                  </a:schemeClr>
                </a:solidFill>
              </a:rPr>
              <a:t>Overview of cases</a:t>
            </a:r>
          </a:p>
        </p:txBody>
      </p:sp>
    </p:spTree>
    <p:extLst>
      <p:ext uri="{BB962C8B-B14F-4D97-AF65-F5344CB8AC3E}">
        <p14:creationId xmlns:p14="http://schemas.microsoft.com/office/powerpoint/2010/main" val="130359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68C21D0-E473-4822-976E-2A142825DF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0022C4D8-970B-4A32-B0BD-AAC4366E77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841F4C4C-B5CB-4E95-8A7D-C738E7FFD08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02578C9E-D25A-4614-AD50-504BF36B7E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D32BD8F1-37E7-419D-853F-C72DF49F29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Rectangle 146">
            <a:extLst>
              <a:ext uri="{FF2B5EF4-FFF2-40B4-BE49-F238E27FC236}">
                <a16:creationId xmlns:a16="http://schemas.microsoft.com/office/drawing/2014/main" id="{1A92B738-BCAA-48AC-984E-9BDDCCBF00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48">
            <a:extLst>
              <a:ext uri="{FF2B5EF4-FFF2-40B4-BE49-F238E27FC236}">
                <a16:creationId xmlns:a16="http://schemas.microsoft.com/office/drawing/2014/main" id="{2F4051C8-E479-4EFE-B013-7504F3CEBFE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679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Image result for ash pokemon">
            <a:extLst>
              <a:ext uri="{FF2B5EF4-FFF2-40B4-BE49-F238E27FC236}">
                <a16:creationId xmlns:a16="http://schemas.microsoft.com/office/drawing/2014/main" id="{7872E02B-DFCE-492A-8DDF-FD9AADCD0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07700" y="757085"/>
            <a:ext cx="2517525" cy="47725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swenson drive through">
            <a:extLst>
              <a:ext uri="{FF2B5EF4-FFF2-40B4-BE49-F238E27FC236}">
                <a16:creationId xmlns:a16="http://schemas.microsoft.com/office/drawing/2014/main" id="{7C5B611C-DBE6-4DCB-B597-1B3010943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56817" y="1605386"/>
            <a:ext cx="4329445" cy="28249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E6EA4C-75E6-4B77-87DF-1EC7D2A06345}"/>
              </a:ext>
            </a:extLst>
          </p:cNvPr>
          <p:cNvSpPr>
            <a:spLocks noGrp="1"/>
          </p:cNvSpPr>
          <p:nvPr>
            <p:ph type="title"/>
          </p:nvPr>
        </p:nvSpPr>
        <p:spPr>
          <a:xfrm>
            <a:off x="3993966" y="980559"/>
            <a:ext cx="3998371" cy="3320268"/>
          </a:xfrm>
        </p:spPr>
        <p:txBody>
          <a:bodyPr vert="horz" lIns="91440" tIns="45720" rIns="91440" bIns="45720" rtlCol="0" anchor="b">
            <a:normAutofit/>
          </a:bodyPr>
          <a:lstStyle/>
          <a:p>
            <a:r>
              <a:rPr lang="en-US" sz="6000" b="1" dirty="0">
                <a:solidFill>
                  <a:schemeClr val="tx1">
                    <a:lumMod val="85000"/>
                    <a:lumOff val="15000"/>
                  </a:schemeClr>
                </a:solidFill>
              </a:rPr>
              <a:t>Ashe v. Swenson (1970)</a:t>
            </a:r>
          </a:p>
        </p:txBody>
      </p:sp>
    </p:spTree>
    <p:extLst>
      <p:ext uri="{BB962C8B-B14F-4D97-AF65-F5344CB8AC3E}">
        <p14:creationId xmlns:p14="http://schemas.microsoft.com/office/powerpoint/2010/main" val="196300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6FBB15C-8B07-4AE9-BACF-E3D80B5DF8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poker table mobsters">
            <a:extLst>
              <a:ext uri="{FF2B5EF4-FFF2-40B4-BE49-F238E27FC236}">
                <a16:creationId xmlns:a16="http://schemas.microsoft.com/office/drawing/2014/main" id="{FF830325-40A4-4A34-BF90-12864991245B}"/>
              </a:ext>
            </a:extLst>
          </p:cNvPr>
          <p:cNvPicPr>
            <a:picLocks noChangeAspect="1" noChangeArrowheads="1"/>
          </p:cNvPicPr>
          <p:nvPr/>
        </p:nvPicPr>
        <p:blipFill rotWithShape="1">
          <a:blip r:embed="rId2">
            <a:duotone>
              <a:prstClr val="black"/>
              <a:schemeClr val="tx2">
                <a:tint val="45000"/>
                <a:satMod val="400000"/>
              </a:schemeClr>
            </a:duotone>
            <a:alphaModFix amt="65000"/>
            <a:extLst>
              <a:ext uri="{28A0092B-C50C-407E-A947-70E740481C1C}">
                <a14:useLocalDpi xmlns:a14="http://schemas.microsoft.com/office/drawing/2010/main" val="0"/>
              </a:ext>
            </a:extLst>
          </a:blip>
          <a:srcRect l="9091" t="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49CA1D86-D2D2-4E1C-A9C9-7F4335038A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157817B6-7967-4218-AAC1-8373C46784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E6EA4C-75E6-4B77-87DF-1EC7D2A06345}"/>
              </a:ext>
            </a:extLst>
          </p:cNvPr>
          <p:cNvSpPr>
            <a:spLocks noGrp="1"/>
          </p:cNvSpPr>
          <p:nvPr>
            <p:ph type="title"/>
          </p:nvPr>
        </p:nvSpPr>
        <p:spPr>
          <a:xfrm>
            <a:off x="5124206" y="516835"/>
            <a:ext cx="6339840" cy="1666501"/>
          </a:xfrm>
        </p:spPr>
        <p:txBody>
          <a:bodyPr>
            <a:normAutofit/>
          </a:bodyPr>
          <a:lstStyle/>
          <a:p>
            <a:r>
              <a:rPr lang="en-US" sz="4000" b="1">
                <a:solidFill>
                  <a:srgbClr val="FFFFFF"/>
                </a:solidFill>
              </a:rPr>
              <a:t>Ashe v. Swenson (1970)</a:t>
            </a:r>
          </a:p>
        </p:txBody>
      </p:sp>
      <p:sp>
        <p:nvSpPr>
          <p:cNvPr id="3" name="Content Placeholder 2">
            <a:extLst>
              <a:ext uri="{FF2B5EF4-FFF2-40B4-BE49-F238E27FC236}">
                <a16:creationId xmlns:a16="http://schemas.microsoft.com/office/drawing/2014/main" id="{3FBBD948-39C3-4AFC-934B-9549CB4BF76E}"/>
              </a:ext>
            </a:extLst>
          </p:cNvPr>
          <p:cNvSpPr>
            <a:spLocks noGrp="1"/>
          </p:cNvSpPr>
          <p:nvPr>
            <p:ph idx="1"/>
          </p:nvPr>
        </p:nvSpPr>
        <p:spPr>
          <a:xfrm>
            <a:off x="5124206" y="2240280"/>
            <a:ext cx="6339840" cy="3652667"/>
          </a:xfrm>
        </p:spPr>
        <p:txBody>
          <a:bodyPr>
            <a:normAutofit/>
          </a:bodyPr>
          <a:lstStyle/>
          <a:p>
            <a:r>
              <a:rPr lang="en-US" sz="1800" b="1" dirty="0">
                <a:solidFill>
                  <a:srgbClr val="FFFFFF"/>
                </a:solidFill>
              </a:rPr>
              <a:t>Defendant was arrested for allegedly robbing six men that were playing poker</a:t>
            </a:r>
          </a:p>
          <a:p>
            <a:r>
              <a:rPr lang="en-US" sz="1800" b="1" dirty="0">
                <a:solidFill>
                  <a:srgbClr val="FFFFFF"/>
                </a:solidFill>
              </a:rPr>
              <a:t>He was found not guilty of robbing one of the individuals due to insufficient evidence.</a:t>
            </a:r>
          </a:p>
          <a:p>
            <a:r>
              <a:rPr lang="en-US" sz="1800" b="1" dirty="0">
                <a:solidFill>
                  <a:srgbClr val="FFFFFF"/>
                </a:solidFill>
              </a:rPr>
              <a:t>Prosecution then sought to bring  a charge for the robbery of one of the other individuals</a:t>
            </a:r>
          </a:p>
          <a:p>
            <a:r>
              <a:rPr lang="en-US" sz="1800" b="1" dirty="0">
                <a:solidFill>
                  <a:srgbClr val="FFFFFF"/>
                </a:solidFill>
              </a:rPr>
              <a:t>Supreme Court held that “when an issue of ultimate fact has once been determined by a valid and final judgment, that issue cannot again be litigated between the same parties in any future lawsuit.”</a:t>
            </a:r>
          </a:p>
        </p:txBody>
      </p:sp>
    </p:spTree>
    <p:extLst>
      <p:ext uri="{BB962C8B-B14F-4D97-AF65-F5344CB8AC3E}">
        <p14:creationId xmlns:p14="http://schemas.microsoft.com/office/powerpoint/2010/main" val="180359535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7311-9739-4D32-B571-8FC67CAAED1D}"/>
              </a:ext>
            </a:extLst>
          </p:cNvPr>
          <p:cNvSpPr>
            <a:spLocks noGrp="1"/>
          </p:cNvSpPr>
          <p:nvPr>
            <p:ph type="title"/>
          </p:nvPr>
        </p:nvSpPr>
        <p:spPr/>
        <p:txBody>
          <a:bodyPr/>
          <a:lstStyle/>
          <a:p>
            <a:r>
              <a:rPr lang="en-US" dirty="0"/>
              <a:t>Ashe v. Swenson</a:t>
            </a:r>
          </a:p>
        </p:txBody>
      </p:sp>
      <p:sp>
        <p:nvSpPr>
          <p:cNvPr id="3" name="Content Placeholder 2">
            <a:extLst>
              <a:ext uri="{FF2B5EF4-FFF2-40B4-BE49-F238E27FC236}">
                <a16:creationId xmlns:a16="http://schemas.microsoft.com/office/drawing/2014/main" id="{430173F0-8874-4209-B5D5-6AC0E2CE325C}"/>
              </a:ext>
            </a:extLst>
          </p:cNvPr>
          <p:cNvSpPr>
            <a:spLocks noGrp="1"/>
          </p:cNvSpPr>
          <p:nvPr>
            <p:ph idx="1"/>
          </p:nvPr>
        </p:nvSpPr>
        <p:spPr>
          <a:noFill/>
        </p:spPr>
        <p:txBody>
          <a:bodyPr numCol="2" spcCol="457200"/>
          <a:lstStyle/>
          <a:p>
            <a:r>
              <a:rPr lang="en-US" b="1" dirty="0"/>
              <a:t>Currier’s argument:</a:t>
            </a:r>
          </a:p>
          <a:p>
            <a:r>
              <a:rPr lang="en-US" dirty="0"/>
              <a:t>Virginia is using the same facts.</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The jury concluded Ashe wasn’t guilty of </a:t>
            </a:r>
          </a:p>
          <a:p>
            <a:pPr>
              <a:spcBef>
                <a:spcPts val="0"/>
              </a:spcBef>
              <a:spcAft>
                <a:spcPts val="0"/>
              </a:spcAft>
            </a:pPr>
            <a:r>
              <a:rPr lang="en-US" dirty="0"/>
              <a:t>the crime, his alibi was that he wasn’t there </a:t>
            </a:r>
          </a:p>
          <a:p>
            <a:endParaRPr lang="en-US" dirty="0"/>
          </a:p>
          <a:p>
            <a:r>
              <a:rPr lang="en-US" dirty="0"/>
              <a:t>He was only alleged to have handled and possessed the guns in the course of the robbery.</a:t>
            </a:r>
          </a:p>
          <a:p>
            <a:pPr marL="0" indent="0">
              <a:buNone/>
            </a:pPr>
            <a:r>
              <a:rPr lang="en-US" b="1" dirty="0"/>
              <a:t> Virginia’s argument:</a:t>
            </a:r>
          </a:p>
          <a:p>
            <a:r>
              <a:rPr lang="en-US" dirty="0"/>
              <a:t>This isn’t the point of Double Jeopardy clause</a:t>
            </a:r>
          </a:p>
          <a:p>
            <a:endParaRPr lang="en-US" dirty="0"/>
          </a:p>
          <a:p>
            <a:r>
              <a:rPr lang="en-US" dirty="0"/>
              <a:t>This isn’t “unfair and abusive </a:t>
            </a:r>
            <a:r>
              <a:rPr lang="en-US" dirty="0" err="1"/>
              <a:t>reprosecution</a:t>
            </a:r>
            <a:r>
              <a:rPr lang="en-US" dirty="0"/>
              <a:t>”</a:t>
            </a:r>
          </a:p>
          <a:p>
            <a:endParaRPr lang="en-US" dirty="0"/>
          </a:p>
          <a:p>
            <a:r>
              <a:rPr lang="en-US" dirty="0"/>
              <a:t>These charges were brought by a single grand jury and the felon in possession charge was severed for the </a:t>
            </a:r>
            <a:r>
              <a:rPr lang="en-US" i="1" dirty="0"/>
              <a:t>benefit</a:t>
            </a:r>
            <a:r>
              <a:rPr lang="en-US" dirty="0"/>
              <a:t> of the Defendant</a:t>
            </a:r>
          </a:p>
        </p:txBody>
      </p:sp>
      <p:cxnSp>
        <p:nvCxnSpPr>
          <p:cNvPr id="5" name="Straight Arrow Connector 4">
            <a:extLst>
              <a:ext uri="{FF2B5EF4-FFF2-40B4-BE49-F238E27FC236}">
                <a16:creationId xmlns:a16="http://schemas.microsoft.com/office/drawing/2014/main" id="{CDE5E26D-F1F7-4942-8288-ED9A2CBFD03D}"/>
              </a:ext>
            </a:extLst>
          </p:cNvPr>
          <p:cNvCxnSpPr/>
          <p:nvPr/>
        </p:nvCxnSpPr>
        <p:spPr>
          <a:xfrm>
            <a:off x="1688841" y="2836022"/>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69E593-52D0-4BD9-85B7-AA5ABB39F7FB}"/>
              </a:ext>
            </a:extLst>
          </p:cNvPr>
          <p:cNvSpPr/>
          <p:nvPr/>
        </p:nvSpPr>
        <p:spPr>
          <a:xfrm>
            <a:off x="1097279" y="2286000"/>
            <a:ext cx="4649160" cy="363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9E346E-FEBD-4BB7-A6A0-DEA826D94294}"/>
              </a:ext>
            </a:extLst>
          </p:cNvPr>
          <p:cNvSpPr/>
          <p:nvPr/>
        </p:nvSpPr>
        <p:spPr>
          <a:xfrm>
            <a:off x="1097281" y="3363984"/>
            <a:ext cx="4649170" cy="7134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7B4089-FE1C-4E32-ACA9-B071C1A1FB38}"/>
              </a:ext>
            </a:extLst>
          </p:cNvPr>
          <p:cNvSpPr/>
          <p:nvPr/>
        </p:nvSpPr>
        <p:spPr>
          <a:xfrm>
            <a:off x="1097279" y="4572000"/>
            <a:ext cx="4649166" cy="1015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D618B62-D169-407A-8D0E-92D4032314BA}"/>
              </a:ext>
            </a:extLst>
          </p:cNvPr>
          <p:cNvCxnSpPr/>
          <p:nvPr/>
        </p:nvCxnSpPr>
        <p:spPr>
          <a:xfrm>
            <a:off x="4761722" y="2897155"/>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DE7A5B3-07BB-4464-8FCF-34E2FC73E70B}"/>
              </a:ext>
            </a:extLst>
          </p:cNvPr>
          <p:cNvCxnSpPr/>
          <p:nvPr/>
        </p:nvCxnSpPr>
        <p:spPr>
          <a:xfrm>
            <a:off x="1688841" y="4201886"/>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D382AE-D724-4BC6-9ADF-EDEB0B1A4412}"/>
              </a:ext>
            </a:extLst>
          </p:cNvPr>
          <p:cNvCxnSpPr/>
          <p:nvPr/>
        </p:nvCxnSpPr>
        <p:spPr>
          <a:xfrm>
            <a:off x="4761722" y="4201886"/>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2061A56-E972-4CC3-9434-89F99EDB393D}"/>
              </a:ext>
            </a:extLst>
          </p:cNvPr>
          <p:cNvSpPr/>
          <p:nvPr/>
        </p:nvSpPr>
        <p:spPr>
          <a:xfrm>
            <a:off x="6378711" y="2286000"/>
            <a:ext cx="4776957" cy="363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3E89B5-DA34-400D-AD08-F3E685BB8D1B}"/>
              </a:ext>
            </a:extLst>
          </p:cNvPr>
          <p:cNvSpPr/>
          <p:nvPr/>
        </p:nvSpPr>
        <p:spPr>
          <a:xfrm>
            <a:off x="6378712" y="3143932"/>
            <a:ext cx="4776968" cy="4763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828BE9-88DD-4647-8D32-D7FF9E407D54}"/>
              </a:ext>
            </a:extLst>
          </p:cNvPr>
          <p:cNvSpPr/>
          <p:nvPr/>
        </p:nvSpPr>
        <p:spPr>
          <a:xfrm>
            <a:off x="6388040" y="4117426"/>
            <a:ext cx="4767640" cy="9330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286B3CE-DD7C-4841-9307-A57CC61000C2}"/>
              </a:ext>
            </a:extLst>
          </p:cNvPr>
          <p:cNvCxnSpPr/>
          <p:nvPr/>
        </p:nvCxnSpPr>
        <p:spPr>
          <a:xfrm>
            <a:off x="6985518" y="2743200"/>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179D62-AF9F-4A5B-9830-EB9B2DA0347B}"/>
              </a:ext>
            </a:extLst>
          </p:cNvPr>
          <p:cNvCxnSpPr/>
          <p:nvPr/>
        </p:nvCxnSpPr>
        <p:spPr>
          <a:xfrm>
            <a:off x="10123714" y="2743200"/>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DE34EE-2EE1-40F8-8316-017340F6EBF1}"/>
              </a:ext>
            </a:extLst>
          </p:cNvPr>
          <p:cNvCxnSpPr/>
          <p:nvPr/>
        </p:nvCxnSpPr>
        <p:spPr>
          <a:xfrm>
            <a:off x="10123714" y="3703459"/>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E70E151-56A0-42D7-A422-3AEF00210254}"/>
              </a:ext>
            </a:extLst>
          </p:cNvPr>
          <p:cNvCxnSpPr/>
          <p:nvPr/>
        </p:nvCxnSpPr>
        <p:spPr>
          <a:xfrm>
            <a:off x="6985518" y="3769568"/>
            <a:ext cx="0" cy="3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77675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882</TotalTime>
  <Words>1127</Words>
  <Application>Microsoft Office PowerPoint</Application>
  <PresentationFormat>Widescreen</PresentationFormat>
  <Paragraphs>120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Georgia</vt:lpstr>
      <vt:lpstr>Retrospect</vt:lpstr>
      <vt:lpstr>Currier v. Virginia</vt:lpstr>
      <vt:lpstr>Background</vt:lpstr>
      <vt:lpstr>Why sever the trials?</vt:lpstr>
      <vt:lpstr>Trial results</vt:lpstr>
      <vt:lpstr>Issue:</vt:lpstr>
      <vt:lpstr>Overview of cases</vt:lpstr>
      <vt:lpstr>Ashe v. Swenson (1970)</vt:lpstr>
      <vt:lpstr>Ashe v. Swenson (1970)</vt:lpstr>
      <vt:lpstr>Ashe v. Swenson</vt:lpstr>
      <vt:lpstr>Jeffers v. United States (1977)</vt:lpstr>
      <vt:lpstr>Yeager v. United States (2009)</vt:lpstr>
      <vt:lpstr>Summarizing arguments for Currier</vt:lpstr>
      <vt:lpstr>Summarizing arguments for Virginia</vt:lpstr>
      <vt:lpstr>Reactions from the Justices</vt:lpstr>
      <vt:lpstr>Justice Sotomayor</vt:lpstr>
      <vt:lpstr>Justice Kennedy</vt:lpstr>
      <vt:lpstr>Justice Breyer</vt:lpstr>
      <vt:lpstr>Justice Kagan</vt:lpstr>
      <vt:lpstr>Justice Gorsuch</vt:lpstr>
      <vt:lpstr>Justice Thomas</vt:lpstr>
      <vt:lpstr>Predictions</vt:lpstr>
      <vt:lpstr>Predictions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Currier v. Virginia</dc:title>
  <dc:creator>Vince Dutkowski</dc:creator>
  <cp:lastModifiedBy>Vince Dutkowski</cp:lastModifiedBy>
  <cp:revision>44</cp:revision>
  <dcterms:created xsi:type="dcterms:W3CDTF">2018-03-12T04:26:15Z</dcterms:created>
  <dcterms:modified xsi:type="dcterms:W3CDTF">2018-03-13T12:22:14Z</dcterms:modified>
</cp:coreProperties>
</file>