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sldIdLst>
    <p:sldId id="256" r:id="rId2"/>
    <p:sldId id="273" r:id="rId3"/>
    <p:sldId id="258" r:id="rId4"/>
    <p:sldId id="259" r:id="rId5"/>
    <p:sldId id="260" r:id="rId6"/>
    <p:sldId id="269" r:id="rId7"/>
    <p:sldId id="270" r:id="rId8"/>
    <p:sldId id="278" r:id="rId9"/>
    <p:sldId id="277" r:id="rId10"/>
    <p:sldId id="266" r:id="rId11"/>
    <p:sldId id="267" r:id="rId12"/>
    <p:sldId id="275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34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05"/>
    <p:restoredTop sz="87195"/>
  </p:normalViewPr>
  <p:slideViewPr>
    <p:cSldViewPr snapToGrid="0" snapToObjects="1">
      <p:cViewPr>
        <p:scale>
          <a:sx n="66" d="100"/>
          <a:sy n="66" d="100"/>
        </p:scale>
        <p:origin x="-1408" y="-6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D15B1-9EBB-B247-B7D8-8DEC1E9CCBE2}" type="datetimeFigureOut">
              <a:rPr lang="en-US" smtClean="0"/>
              <a:t>4/6/17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490F3-8D1A-9C49-B9FC-69B5A19A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1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490F3-8D1A-9C49-B9FC-69B5A19A2C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160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490F3-8D1A-9C49-B9FC-69B5A19A2C7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490F3-8D1A-9C49-B9FC-69B5A19A2C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67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490F3-8D1A-9C49-B9FC-69B5A19A2C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22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490F3-8D1A-9C49-B9FC-69B5A19A2C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28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490F3-8D1A-9C49-B9FC-69B5A19A2C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0711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490F3-8D1A-9C49-B9FC-69B5A19A2C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08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490F3-8D1A-9C49-B9FC-69B5A19A2C7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739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490F3-8D1A-9C49-B9FC-69B5A19A2C7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56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B490F3-8D1A-9C49-B9FC-69B5A19A2C7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06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4" Type="http://schemas.openxmlformats.org/officeDocument/2006/relationships/image" Target="../media/image2.tif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County of Los Angeles v. Mendez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309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0120" y="0"/>
            <a:ext cx="7729728" cy="1188720"/>
          </a:xfrm>
        </p:spPr>
        <p:txBody>
          <a:bodyPr/>
          <a:lstStyle/>
          <a:p>
            <a:r>
              <a:rPr lang="en-US" dirty="0"/>
              <a:t>But-for the warrantless entry, would this injury have happened?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947" y="2503034"/>
            <a:ext cx="2349988" cy="151388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98508" y="1339577"/>
            <a:ext cx="42306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Lack of Warrant Not But-For </a:t>
            </a:r>
            <a:r>
              <a:rPr lang="en-US" b="1" u="sng" dirty="0" smtClean="0"/>
              <a:t>Cause</a:t>
            </a:r>
            <a:endParaRPr lang="en-US" dirty="0" smtClean="0"/>
          </a:p>
          <a:p>
            <a:r>
              <a:rPr lang="en-US" i="1" dirty="0" smtClean="0"/>
              <a:t>Injury Still Would Have Happened With Warrant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203344" y="4441174"/>
            <a:ext cx="41675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“If you take away the failure to get the search warrant, the harm still occurs”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3344" y="5198353"/>
            <a:ext cx="3929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“The search warrant is not going to change the conduct.”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03344" y="6005356"/>
            <a:ext cx="4325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“Why and in what way did the failure to get a warrant cause everything that followed?”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6524" y="2503702"/>
            <a:ext cx="2702170" cy="151321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648487" y="1339576"/>
            <a:ext cx="40640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Lack of Warrant Is But-For </a:t>
            </a:r>
            <a:r>
              <a:rPr lang="en-US" b="1" u="sng" dirty="0" smtClean="0"/>
              <a:t>Cause</a:t>
            </a:r>
            <a:endParaRPr lang="en-US" dirty="0" smtClean="0"/>
          </a:p>
          <a:p>
            <a:r>
              <a:rPr lang="en-US" i="1" dirty="0" smtClean="0"/>
              <a:t>Injury Would Not Have Happened With Warrant</a:t>
            </a:r>
            <a:endParaRPr lang="en-US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7333514" y="4275023"/>
            <a:ext cx="43790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“There are two kinds of entry . . .  one is an authorized entry and one is an unauthorized entry.”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333514" y="5405191"/>
            <a:ext cx="4623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“If you’re an authorized entry, you don’t really think it’s going to provoke violence. But if you’re an unauthorized entry, you do think it’s going to provoke violence.”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085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459078" y="4417917"/>
            <a:ext cx="3663463" cy="1824453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466579" y="2184257"/>
            <a:ext cx="3663463" cy="147681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51562" y="2163887"/>
            <a:ext cx="3663463" cy="1434663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367" y="155800"/>
            <a:ext cx="7729728" cy="1188720"/>
          </a:xfrm>
        </p:spPr>
        <p:txBody>
          <a:bodyPr/>
          <a:lstStyle/>
          <a:p>
            <a:r>
              <a:rPr lang="en-US" dirty="0" smtClean="0"/>
              <a:t>Is Warrantless Entry Proximate Cause of Injury?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28573" y="1511671"/>
            <a:ext cx="2912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Scope of the Risk Test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896102" y="1511671"/>
            <a:ext cx="24507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Foreseeability Test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488098" y="4420946"/>
            <a:ext cx="3641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Pertinent Question: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Does entering without a warrant foreseeably cause violence?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59079" y="2183744"/>
            <a:ext cx="36634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Restatement (Second) of Torts: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If the injury that resulted was a foreseeable consequence of the conduct, then proximate cause exists.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83051" y="2184257"/>
            <a:ext cx="363947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Restatement (Third) of Torts: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>
                <a:solidFill>
                  <a:schemeClr val="bg1"/>
                </a:solidFill>
              </a:rPr>
              <a:t>scope of the risk is measured by “the reasons for holding the actor liable in the first place” for that </a:t>
            </a:r>
            <a:r>
              <a:rPr lang="en-US" dirty="0" smtClean="0">
                <a:solidFill>
                  <a:schemeClr val="bg1"/>
                </a:solidFill>
              </a:rPr>
              <a:t>tort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51560" y="4417917"/>
            <a:ext cx="3663463" cy="2417781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51560" y="4473195"/>
            <a:ext cx="36634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Pertinent Questions: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Is a shooting a harm within the risk of failing to obtain a warrant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bg1"/>
                </a:solidFill>
              </a:rPr>
              <a:t>Is potential of person being shot the reason for holding the actor liable for a warrantless entry in the first place?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2187222" y="3708412"/>
            <a:ext cx="1031132" cy="599643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8775243" y="3708411"/>
            <a:ext cx="1031132" cy="599643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66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673" y="4379976"/>
            <a:ext cx="4159568" cy="2062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dirty="0"/>
              <a:t>Intervening, Superseding Cause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4672" y="2858703"/>
            <a:ext cx="4475892" cy="30425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Main Question:  When Mendez pointed gun at officers, was that an intervening, superseding event that broke the chain of causation from the prior unlawful entry?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23371" y="1420237"/>
            <a:ext cx="42023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Key Considerations:</a:t>
            </a:r>
          </a:p>
          <a:p>
            <a:endParaRPr lang="en-US" dirty="0"/>
          </a:p>
          <a:p>
            <a:r>
              <a:rPr lang="en-US" dirty="0" smtClean="0"/>
              <a:t>Foreseeable (usually superseding causes are events that are not foreseeable)</a:t>
            </a:r>
          </a:p>
          <a:p>
            <a:endParaRPr lang="en-US" dirty="0" smtClean="0"/>
          </a:p>
          <a:p>
            <a:r>
              <a:rPr lang="en-US" dirty="0" smtClean="0"/>
              <a:t>Duress (startled.  Can’t say that he acted intentionally when moving his gun because he was under duress</a:t>
            </a:r>
          </a:p>
          <a:p>
            <a:endParaRPr lang="en-US" dirty="0" smtClean="0"/>
          </a:p>
          <a:p>
            <a:r>
              <a:rPr lang="en-US" dirty="0" smtClean="0"/>
              <a:t>Culpability (no knowledge it was police officer.  He was trying to protect himself)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19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150" y="2097032"/>
            <a:ext cx="4350420" cy="2089864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Prediction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 bwMode="black">
          <a:xfrm>
            <a:off x="7371556" y="3399943"/>
            <a:ext cx="3541840" cy="51969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smtClean="0"/>
              <a:t>Proximate Cause </a:t>
            </a:r>
            <a:endParaRPr lang="en-US" sz="2200" dirty="0"/>
          </a:p>
        </p:txBody>
      </p:sp>
      <p:sp>
        <p:nvSpPr>
          <p:cNvPr id="5" name="Rectangle 4"/>
          <p:cNvSpPr/>
          <p:nvPr/>
        </p:nvSpPr>
        <p:spPr>
          <a:xfrm>
            <a:off x="6877586" y="1997968"/>
            <a:ext cx="50583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/>
              <a:t>Overturned as conflicting with </a:t>
            </a:r>
            <a:r>
              <a:rPr lang="en-US" sz="2000" dirty="0" smtClean="0"/>
              <a:t>Graham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 smtClean="0"/>
              <a:t>Resolve circuit split</a:t>
            </a:r>
          </a:p>
          <a:p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6877586" y="4186896"/>
            <a:ext cx="446175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/>
              <a:t>Remand to determine damages were proximately caused by the warrantless entry </a:t>
            </a:r>
            <a:r>
              <a:rPr lang="en-US" sz="2000" dirty="0" smtClean="0"/>
              <a:t>alone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 smtClean="0"/>
              <a:t>without </a:t>
            </a:r>
            <a:r>
              <a:rPr lang="en-US" sz="2000" dirty="0"/>
              <a:t>tying those damages into the excessive force </a:t>
            </a:r>
            <a:r>
              <a:rPr lang="en-US" sz="2000" dirty="0" smtClean="0"/>
              <a:t>issue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 bwMode="black">
          <a:xfrm>
            <a:off x="7337543" y="1142318"/>
            <a:ext cx="3541840" cy="51969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 smtClean="0"/>
              <a:t>Provocation Rule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09295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26077" y="2743200"/>
            <a:ext cx="9383081" cy="3416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Background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First Question Presented: Whether Provocation Rule Conflicts with Supreme Court Precedent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Los Angeles Argument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Mendez Argument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My Analysis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Second Question Presented:  Whether the Warrantless Entry Caused the Injury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But-For Cause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Proximate Cause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Superseding Events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Prediction 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066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77894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18743" y="797433"/>
            <a:ext cx="5934456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83335" y="960120"/>
            <a:ext cx="5605272" cy="4937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344" y="1586484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100">
                <a:solidFill>
                  <a:srgbClr val="FFFFFF"/>
                </a:solidFill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9551" y="2729462"/>
            <a:ext cx="4652840" cy="2711488"/>
          </a:xfrm>
        </p:spPr>
        <p:txBody>
          <a:bodyPr anchor="ctr">
            <a:normAutofit/>
          </a:bodyPr>
          <a:lstStyle/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No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Fourth Amendment violation based on the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officers' “failure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to knock and announce”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dirty="0" smtClean="0">
                <a:solidFill>
                  <a:srgbClr val="404040"/>
                </a:solidFill>
              </a:rPr>
              <a:t>No </a:t>
            </a:r>
            <a:r>
              <a:rPr lang="en-US" dirty="0">
                <a:solidFill>
                  <a:srgbClr val="404040"/>
                </a:solidFill>
              </a:rPr>
              <a:t>Fourth Amendment violation based on excessive force</a:t>
            </a:r>
          </a:p>
          <a:p>
            <a:pPr marL="342900" indent="-342900">
              <a:lnSpc>
                <a:spcPct val="90000"/>
              </a:lnSpc>
              <a:buFont typeface="+mj-lt"/>
              <a:buAutoNum type="arabicPeriod"/>
            </a:pPr>
            <a:r>
              <a:rPr lang="en-US" dirty="0">
                <a:solidFill>
                  <a:srgbClr val="404040"/>
                </a:solidFill>
              </a:rPr>
              <a:t>Fourth Amendment violation based on officers’ unlawful entry without a </a:t>
            </a:r>
            <a:r>
              <a:rPr lang="en-US" dirty="0" smtClean="0">
                <a:solidFill>
                  <a:srgbClr val="404040"/>
                </a:solidFill>
              </a:rPr>
              <a:t>warrant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56417" y="2645777"/>
            <a:ext cx="3059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04040"/>
                </a:solidFill>
              </a:rPr>
              <a:t>Three Underlying Premises: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137375" y="5061162"/>
            <a:ext cx="5580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How, you may ask, if the only violation was a warrantless entry, are the police officers then liable for 4 million dollars in damages?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37375" y="1025215"/>
            <a:ext cx="50494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Qualified Immunity:  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Protects government officials from lawsuits, only allowing suits where officials violated “clearly established” constitutional 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455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54296" y="0"/>
            <a:ext cx="753770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129" y="741595"/>
            <a:ext cx="5826919" cy="5388289"/>
          </a:xfrm>
        </p:spPr>
        <p:txBody>
          <a:bodyPr anchor="ctr">
            <a:normAutofit fontScale="925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600" dirty="0" smtClean="0">
                <a:solidFill>
                  <a:schemeClr val="bg1"/>
                </a:solidFill>
              </a:rPr>
              <a:t>Provocation </a:t>
            </a:r>
            <a:r>
              <a:rPr lang="en-US" sz="2600" dirty="0">
                <a:solidFill>
                  <a:schemeClr val="bg1"/>
                </a:solidFill>
              </a:rPr>
              <a:t>Doctrine:</a:t>
            </a:r>
          </a:p>
          <a:p>
            <a:pPr lvl="1"/>
            <a:r>
              <a:rPr lang="en-US" sz="1900" dirty="0">
                <a:solidFill>
                  <a:schemeClr val="bg1"/>
                </a:solidFill>
              </a:rPr>
              <a:t>Rule: </a:t>
            </a:r>
            <a:endParaRPr lang="en-US" sz="1900" dirty="0" smtClean="0">
              <a:solidFill>
                <a:schemeClr val="bg1"/>
              </a:solidFill>
            </a:endParaRPr>
          </a:p>
          <a:p>
            <a:pPr lvl="2"/>
            <a:r>
              <a:rPr lang="en-US" sz="1900" dirty="0" smtClean="0">
                <a:solidFill>
                  <a:schemeClr val="bg1"/>
                </a:solidFill>
              </a:rPr>
              <a:t>Even </a:t>
            </a:r>
            <a:r>
              <a:rPr lang="en-US" sz="1900" dirty="0">
                <a:solidFill>
                  <a:schemeClr val="bg1"/>
                </a:solidFill>
              </a:rPr>
              <a:t>if use of force is reasonable, officer can be liable based on acts that provoked the use of force</a:t>
            </a:r>
          </a:p>
          <a:p>
            <a:pPr lvl="2"/>
            <a:r>
              <a:rPr lang="en-US" sz="1900" dirty="0">
                <a:solidFill>
                  <a:schemeClr val="bg1"/>
                </a:solidFill>
              </a:rPr>
              <a:t>“If officer intentionally or recklessly provokes the violent confrontation</a:t>
            </a:r>
            <a:r>
              <a:rPr lang="en-US" sz="1900" b="1" dirty="0">
                <a:solidFill>
                  <a:schemeClr val="bg1"/>
                </a:solidFill>
              </a:rPr>
              <a:t>, if the provocation is an independent Fourth Amendment violation</a:t>
            </a:r>
            <a:r>
              <a:rPr lang="en-US" sz="1900" dirty="0">
                <a:solidFill>
                  <a:schemeClr val="bg1"/>
                </a:solidFill>
              </a:rPr>
              <a:t>, he may be held liable for his otherwise reasonable use of defensive force”</a:t>
            </a:r>
          </a:p>
          <a:p>
            <a:pPr lvl="1"/>
            <a:r>
              <a:rPr lang="en-US" sz="1900" dirty="0">
                <a:solidFill>
                  <a:schemeClr val="bg1"/>
                </a:solidFill>
              </a:rPr>
              <a:t>Application: </a:t>
            </a:r>
            <a:endParaRPr lang="en-US" sz="1900" dirty="0" smtClean="0">
              <a:solidFill>
                <a:schemeClr val="bg1"/>
              </a:solidFill>
            </a:endParaRPr>
          </a:p>
          <a:p>
            <a:pPr lvl="2"/>
            <a:r>
              <a:rPr lang="en-US" sz="1900" dirty="0" smtClean="0">
                <a:solidFill>
                  <a:schemeClr val="bg1"/>
                </a:solidFill>
              </a:rPr>
              <a:t>Lower </a:t>
            </a:r>
            <a:r>
              <a:rPr lang="en-US" sz="1900" dirty="0">
                <a:solidFill>
                  <a:schemeClr val="bg1"/>
                </a:solidFill>
              </a:rPr>
              <a:t>court found that officers were liable for shooting, even though it was deemed reasonable, b/c of the prior unlawful entry that provoked the use of </a:t>
            </a:r>
            <a:r>
              <a:rPr lang="en-US" sz="1900" dirty="0" smtClean="0">
                <a:solidFill>
                  <a:schemeClr val="bg1"/>
                </a:solidFill>
              </a:rPr>
              <a:t>force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</a:rPr>
              <a:t>Proximate Cause</a:t>
            </a:r>
          </a:p>
          <a:p>
            <a:pPr lvl="1"/>
            <a:r>
              <a:rPr lang="en-US" sz="1900" dirty="0" smtClean="0">
                <a:solidFill>
                  <a:schemeClr val="bg1"/>
                </a:solidFill>
              </a:rPr>
              <a:t>Under common tort law principles, the unlawful entry proximately caused the resulting injuries</a:t>
            </a:r>
            <a:endParaRPr lang="en-US" sz="1900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black">
          <a:xfrm>
            <a:off x="619754" y="2900209"/>
            <a:ext cx="3610691" cy="1071062"/>
          </a:xfrm>
          <a:prstGeom prst="rect">
            <a:avLst/>
          </a:prstGeom>
          <a:solidFill>
            <a:schemeClr val="bg1">
              <a:alpha val="50000"/>
            </a:schemeClr>
          </a:solidFill>
          <a:ln w="31750" cap="sq">
            <a:solidFill>
              <a:schemeClr val="tx1">
                <a:lumMod val="85000"/>
                <a:lumOff val="1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Basis For Liability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178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54296" y="0"/>
            <a:ext cx="753770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563" y="2900210"/>
            <a:ext cx="3610691" cy="1071062"/>
          </a:xfrm>
          <a:solidFill>
            <a:schemeClr val="bg1">
              <a:alpha val="5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400">
                <a:solidFill>
                  <a:schemeClr val="tx1">
                    <a:lumMod val="95000"/>
                    <a:lumOff val="5000"/>
                  </a:schemeClr>
                </a:solidFill>
              </a:rPr>
              <a:t>Questions Presented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7763" y="973600"/>
            <a:ext cx="5826919" cy="4924280"/>
          </a:xfrm>
        </p:spPr>
        <p:txBody>
          <a:bodyPr anchor="ctr"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Provocation Rule:</a:t>
            </a:r>
          </a:p>
          <a:p>
            <a:pPr lvl="1"/>
            <a:r>
              <a:rPr lang="en-US" sz="2000" b="1" dirty="0">
                <a:solidFill>
                  <a:schemeClr val="bg1"/>
                </a:solidFill>
              </a:rPr>
              <a:t>Whether the Provocation Rule conflicts with precedent (Graham v Connor), which outlines the manner in which to decide a claim of excessive force against police under the 4</a:t>
            </a:r>
            <a:r>
              <a:rPr lang="en-US" sz="2000" b="1" baseline="30000" dirty="0">
                <a:solidFill>
                  <a:schemeClr val="bg1"/>
                </a:solidFill>
              </a:rPr>
              <a:t>th</a:t>
            </a:r>
            <a:r>
              <a:rPr lang="en-US" sz="2000" b="1" dirty="0">
                <a:solidFill>
                  <a:schemeClr val="bg1"/>
                </a:solidFill>
              </a:rPr>
              <a:t> Amendment. 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Proximate Cause: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Whether the warrantless entry proximately caused the injury.  Specifically, whether an incident giving rise to a reasonable use of force is an intervening, superseding event which breaks the chain of causation from the prior unlawful entry</a:t>
            </a:r>
          </a:p>
        </p:txBody>
      </p:sp>
    </p:spTree>
    <p:extLst>
      <p:ext uri="{BB962C8B-B14F-4D97-AF65-F5344CB8AC3E}">
        <p14:creationId xmlns:p14="http://schemas.microsoft.com/office/powerpoint/2010/main" val="1421175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1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943" y="298938"/>
            <a:ext cx="3858195" cy="2090157"/>
          </a:xfrm>
          <a:noFill/>
          <a:ln>
            <a:solidFill>
              <a:schemeClr val="bg1"/>
            </a:solidFill>
          </a:ln>
        </p:spPr>
        <p:txBody>
          <a:bodyPr vert="horz" wrap="square" lIns="182880" tIns="182880" rIns="182880" bIns="182880" rtlCol="0" anchor="ctr"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Question 1: Does Provocation Rule Conflict With SC’s Excessive Force Analysis?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3468" y="2638044"/>
            <a:ext cx="3363974" cy="3415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Graham v. Connor:   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No </a:t>
            </a:r>
            <a:r>
              <a:rPr lang="en-US" dirty="0">
                <a:solidFill>
                  <a:schemeClr val="bg1"/>
                </a:solidFill>
              </a:rPr>
              <a:t>Liability for use of force, if force used is deemed “reasonable”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Reasonableness </a:t>
            </a:r>
            <a:r>
              <a:rPr lang="en-US" dirty="0">
                <a:solidFill>
                  <a:schemeClr val="bg1"/>
                </a:solidFill>
              </a:rPr>
              <a:t>can only be evaluated as “of the moment” the force is applied</a:t>
            </a:r>
          </a:p>
        </p:txBody>
      </p:sp>
      <p:sp>
        <p:nvSpPr>
          <p:cNvPr id="7" name="Rectangle 6"/>
          <p:cNvSpPr/>
          <p:nvPr/>
        </p:nvSpPr>
        <p:spPr>
          <a:xfrm>
            <a:off x="5590954" y="1927430"/>
            <a:ext cx="25921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Graham </a:t>
            </a:r>
            <a:r>
              <a:rPr lang="en-US" dirty="0"/>
              <a:t>results in no liability for shooting</a:t>
            </a:r>
          </a:p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589026" y="4704198"/>
            <a:ext cx="23810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Graham</a:t>
            </a:r>
            <a:r>
              <a:rPr lang="en-US" i="1" dirty="0" smtClean="0"/>
              <a:t> </a:t>
            </a:r>
            <a:r>
              <a:rPr lang="en-US" dirty="0"/>
              <a:t>judges reasonableness “</a:t>
            </a:r>
            <a:r>
              <a:rPr lang="en-US" b="1" dirty="0"/>
              <a:t>at the moment” </a:t>
            </a:r>
            <a:r>
              <a:rPr lang="en-US" dirty="0"/>
              <a:t>force is </a:t>
            </a:r>
            <a:r>
              <a:rPr lang="en-US" dirty="0" smtClean="0"/>
              <a:t>applied</a:t>
            </a:r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8106505" y="2419330"/>
            <a:ext cx="316642" cy="455235"/>
          </a:xfrm>
          <a:prstGeom prst="downArrow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8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/>
          <p:cNvSpPr txBox="1">
            <a:spLocks/>
          </p:cNvSpPr>
          <p:nvPr/>
        </p:nvSpPr>
        <p:spPr bwMode="black">
          <a:xfrm>
            <a:off x="6494050" y="114867"/>
            <a:ext cx="3858195" cy="1191389"/>
          </a:xfrm>
          <a:prstGeom prst="rect">
            <a:avLst/>
          </a:prstGeom>
          <a:noFill/>
          <a:ln w="31750" cap="sq">
            <a:solidFill>
              <a:schemeClr val="accent5"/>
            </a:solidFill>
            <a:miter lim="800000"/>
          </a:ln>
        </p:spPr>
        <p:txBody>
          <a:bodyPr vert="horz" wrap="square" lIns="182880" tIns="182880" rIns="182880" bIns="18288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Los Angeles Argument:</a:t>
            </a:r>
          </a:p>
          <a:p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Provocation Rule Conflicts</a:t>
            </a:r>
            <a:endParaRPr lang="en-US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33629" y="1927430"/>
            <a:ext cx="3116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Provocation rule </a:t>
            </a:r>
            <a:r>
              <a:rPr lang="en-US" dirty="0"/>
              <a:t>results in liability for shooting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52130" y="1435599"/>
            <a:ext cx="13420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Conflict 1</a:t>
            </a:r>
            <a:endParaRPr lang="en-US" sz="2000" b="1" dirty="0"/>
          </a:p>
        </p:txBody>
      </p:sp>
      <p:sp>
        <p:nvSpPr>
          <p:cNvPr id="8" name="Rectangle 7"/>
          <p:cNvSpPr/>
          <p:nvPr/>
        </p:nvSpPr>
        <p:spPr>
          <a:xfrm>
            <a:off x="8733629" y="4778190"/>
            <a:ext cx="25310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Provocation rule </a:t>
            </a:r>
            <a:r>
              <a:rPr lang="en-US" dirty="0"/>
              <a:t>focuses on events prior to shooting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7725198" y="4186747"/>
            <a:ext cx="152638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Conflict 2:  </a:t>
            </a:r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04585" y="2997290"/>
            <a:ext cx="6637123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Petitioner Brief: </a:t>
            </a:r>
            <a:r>
              <a:rPr lang="en-US" dirty="0" smtClean="0"/>
              <a:t>The rule “transmogrifies force that is objectively reasonable under the 4</a:t>
            </a:r>
            <a:r>
              <a:rPr lang="en-US" baseline="30000" dirty="0" smtClean="0"/>
              <a:t>th</a:t>
            </a:r>
            <a:r>
              <a:rPr lang="en-US" dirty="0" smtClean="0"/>
              <a:t> Amend. Into force that is deemed objectively unreasonable under the 4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Amend.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104584" y="6132261"/>
            <a:ext cx="6637123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Petitioner Brief: </a:t>
            </a:r>
            <a:r>
              <a:rPr lang="en-US" dirty="0"/>
              <a:t>“The Court’s repeated reference to that </a:t>
            </a:r>
            <a:r>
              <a:rPr lang="en-US" dirty="0" smtClean="0"/>
              <a:t>‘moment’ </a:t>
            </a:r>
            <a:r>
              <a:rPr lang="en-US" dirty="0"/>
              <a:t>is not sloppy language.”</a:t>
            </a:r>
          </a:p>
        </p:txBody>
      </p:sp>
      <p:sp>
        <p:nvSpPr>
          <p:cNvPr id="24" name="Down Arrow 23"/>
          <p:cNvSpPr/>
          <p:nvPr/>
        </p:nvSpPr>
        <p:spPr>
          <a:xfrm>
            <a:off x="8106304" y="5434560"/>
            <a:ext cx="316642" cy="455235"/>
          </a:xfrm>
          <a:prstGeom prst="downArrow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8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8024215" y="1812423"/>
            <a:ext cx="797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≠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024112" y="4790267"/>
            <a:ext cx="797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≠ </a:t>
            </a:r>
          </a:p>
        </p:txBody>
      </p:sp>
    </p:spTree>
    <p:extLst>
      <p:ext uri="{BB962C8B-B14F-4D97-AF65-F5344CB8AC3E}">
        <p14:creationId xmlns:p14="http://schemas.microsoft.com/office/powerpoint/2010/main" val="354496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943" y="298938"/>
            <a:ext cx="3858195" cy="2090157"/>
          </a:xfrm>
          <a:noFill/>
          <a:ln>
            <a:solidFill>
              <a:schemeClr val="bg1"/>
            </a:solidFill>
          </a:ln>
        </p:spPr>
        <p:txBody>
          <a:bodyPr vert="horz" wrap="square" lIns="182880" tIns="182880" rIns="182880" bIns="182880" rtlCol="0" anchor="ctr"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Question 1: Does Provocation Rule Conflict With SC’s Excessive Force Analysis?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3468" y="2638044"/>
            <a:ext cx="3363974" cy="3415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Graham v. Connor:   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No </a:t>
            </a:r>
            <a:r>
              <a:rPr lang="en-US" dirty="0">
                <a:solidFill>
                  <a:schemeClr val="bg1"/>
                </a:solidFill>
              </a:rPr>
              <a:t>Liability for use of force, if force used is deemed “reasonable”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Reasonableness </a:t>
            </a:r>
            <a:r>
              <a:rPr lang="en-US" dirty="0">
                <a:solidFill>
                  <a:schemeClr val="bg1"/>
                </a:solidFill>
              </a:rPr>
              <a:t>can only be evaluated as “of the moment” the force is applied</a:t>
            </a:r>
          </a:p>
        </p:txBody>
      </p:sp>
      <p:sp>
        <p:nvSpPr>
          <p:cNvPr id="7" name="Rectangle 6"/>
          <p:cNvSpPr/>
          <p:nvPr/>
        </p:nvSpPr>
        <p:spPr>
          <a:xfrm>
            <a:off x="5470565" y="2072865"/>
            <a:ext cx="259210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rgbClr val="CF342F"/>
                </a:solidFill>
              </a:rPr>
              <a:t>Graham</a:t>
            </a:r>
            <a:r>
              <a:rPr lang="en-US" i="1" dirty="0" smtClean="0"/>
              <a:t> </a:t>
            </a:r>
            <a:r>
              <a:rPr lang="en-US" dirty="0"/>
              <a:t>finds shooting reasonable</a:t>
            </a:r>
          </a:p>
          <a:p>
            <a:endParaRPr lang="en-US" sz="16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9" name="Title 1"/>
          <p:cNvSpPr txBox="1">
            <a:spLocks/>
          </p:cNvSpPr>
          <p:nvPr/>
        </p:nvSpPr>
        <p:spPr bwMode="black">
          <a:xfrm>
            <a:off x="6413912" y="102660"/>
            <a:ext cx="4299581" cy="1191389"/>
          </a:xfrm>
          <a:prstGeom prst="rect">
            <a:avLst/>
          </a:prstGeom>
          <a:noFill/>
          <a:ln w="31750" cap="sq">
            <a:solidFill>
              <a:schemeClr val="accent5"/>
            </a:solidFill>
            <a:miter lim="800000"/>
          </a:ln>
        </p:spPr>
        <p:txBody>
          <a:bodyPr vert="horz" wrap="square" lIns="182880" tIns="182880" rIns="182880" bIns="182880" rtlCol="0" anchor="ctr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Mendez Argument: 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/>
              <a:t>Provocation Rule Does NOT </a:t>
            </a:r>
            <a:r>
              <a:rPr lang="en-US" sz="1400" dirty="0" smtClean="0"/>
              <a:t>Conflict</a:t>
            </a: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5359611" y="4816522"/>
            <a:ext cx="230711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rgbClr val="CF342F"/>
                </a:solidFill>
              </a:rPr>
              <a:t>Graham</a:t>
            </a:r>
            <a:r>
              <a:rPr lang="en-US" i="1" dirty="0" smtClean="0"/>
              <a:t> </a:t>
            </a:r>
            <a:r>
              <a:rPr lang="en-US" dirty="0"/>
              <a:t>judges reasonableness by looking at “totality of circumstances”</a:t>
            </a:r>
          </a:p>
          <a:p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9045527" y="1783451"/>
            <a:ext cx="34734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Provocation Rule </a:t>
            </a:r>
            <a:r>
              <a:rPr lang="en-US" dirty="0"/>
              <a:t>concedes shooting is </a:t>
            </a:r>
            <a:r>
              <a:rPr lang="en-US" dirty="0" smtClean="0"/>
              <a:t>reasonable</a:t>
            </a:r>
            <a:r>
              <a:rPr lang="en-US" dirty="0"/>
              <a:t> </a:t>
            </a:r>
            <a:r>
              <a:rPr lang="en-US" dirty="0" smtClean="0"/>
              <a:t>/ finds liability for warrantless entry as a proximate cause of injury</a:t>
            </a:r>
          </a:p>
        </p:txBody>
      </p:sp>
      <p:sp>
        <p:nvSpPr>
          <p:cNvPr id="8" name="Rectangle 7"/>
          <p:cNvSpPr/>
          <p:nvPr/>
        </p:nvSpPr>
        <p:spPr>
          <a:xfrm>
            <a:off x="7428045" y="1333230"/>
            <a:ext cx="1793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/>
              <a:t>No Conflict 1:  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7478509" y="4473120"/>
            <a:ext cx="1688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/>
              <a:t>No Conflict 2: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9045526" y="4816522"/>
            <a:ext cx="31464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Provocation </a:t>
            </a:r>
            <a:r>
              <a:rPr lang="en-US" dirty="0" smtClean="0">
                <a:solidFill>
                  <a:srgbClr val="0070C0"/>
                </a:solidFill>
              </a:rPr>
              <a:t>Rule’s </a:t>
            </a:r>
            <a:r>
              <a:rPr lang="en-US" dirty="0"/>
              <a:t>focus on event’s prior to shooting aligns with “totality of circumstances” inquiry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04586" y="3449550"/>
            <a:ext cx="6637123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Respondent Brief:  </a:t>
            </a:r>
            <a:r>
              <a:rPr lang="en-US" dirty="0" smtClean="0"/>
              <a:t>“If the provocation is an independent Fourth Amendment violation, [officer] may be held liable for his otherwise defensive use of deadly force”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245140" y="6128209"/>
            <a:ext cx="6637123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/>
              <a:t>Respondent Brief:  “</a:t>
            </a:r>
            <a:r>
              <a:rPr lang="en-US" dirty="0" smtClean="0"/>
              <a:t>Question is ‘whether totality of circumstances </a:t>
            </a:r>
            <a:r>
              <a:rPr lang="en-US" dirty="0" err="1" smtClean="0"/>
              <a:t>justife</a:t>
            </a:r>
            <a:r>
              <a:rPr lang="en-US" dirty="0" smtClean="0"/>
              <a:t>[s] a particular sort of seizure’” (quoting </a:t>
            </a:r>
            <a:r>
              <a:rPr lang="en-US" i="1" dirty="0" smtClean="0"/>
              <a:t>Graham)</a:t>
            </a:r>
            <a:endParaRPr lang="en-US" dirty="0"/>
          </a:p>
        </p:txBody>
      </p:sp>
      <p:sp>
        <p:nvSpPr>
          <p:cNvPr id="25" name="Down Arrow 24"/>
          <p:cNvSpPr/>
          <p:nvPr/>
        </p:nvSpPr>
        <p:spPr>
          <a:xfrm>
            <a:off x="8164330" y="2804982"/>
            <a:ext cx="316642" cy="455235"/>
          </a:xfrm>
          <a:prstGeom prst="downArrow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8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8164330" y="5627707"/>
            <a:ext cx="316642" cy="455235"/>
          </a:xfrm>
          <a:prstGeom prst="downArrow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85000">
                <a:schemeClr val="accent2">
                  <a:lumMod val="0"/>
                  <a:lumOff val="100000"/>
                </a:schemeClr>
              </a:gs>
              <a:gs pos="100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110092" y="2008958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=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106170" y="4942692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023052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5931131" y="-6366"/>
            <a:ext cx="6257892" cy="686436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4">
                <a:lumMod val="50000"/>
              </a:schemeClr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shooting is reasonable / finds liability for warrantless entry as a proximate cause of injury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5373" y="46484"/>
            <a:ext cx="5333665" cy="9046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Analysis of Provocation Rule Question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855" y="2063127"/>
            <a:ext cx="25338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>
                <a:solidFill>
                  <a:srgbClr val="FF0000"/>
                </a:solidFill>
              </a:rPr>
              <a:t>Graham </a:t>
            </a:r>
            <a:r>
              <a:rPr lang="en-US" sz="2000"/>
              <a:t>results in no liability for shooting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40211" y="875346"/>
            <a:ext cx="5368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u="sng" dirty="0" smtClean="0">
                <a:latin typeface="+mj-lt"/>
              </a:rPr>
              <a:t>Los Angeles Argument: Provocation Rule Conflicts</a:t>
            </a:r>
            <a:endParaRPr lang="en-US" sz="2000" u="sng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66756" y="875346"/>
            <a:ext cx="6109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u="sng" dirty="0" smtClean="0">
                <a:solidFill>
                  <a:schemeClr val="accent5">
                    <a:lumMod val="50000"/>
                  </a:schemeClr>
                </a:solidFill>
              </a:rPr>
              <a:t>Mendez Argument: Provocation Rule Does NOT Conflict</a:t>
            </a:r>
            <a:endParaRPr lang="en-US" sz="2000" u="sn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69396" y="1395548"/>
            <a:ext cx="6045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No Conflict1: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32455" y="3195847"/>
            <a:ext cx="551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No Conflict 2: </a:t>
            </a:r>
          </a:p>
        </p:txBody>
      </p:sp>
      <p:sp>
        <p:nvSpPr>
          <p:cNvPr id="3" name="Rectangle 2"/>
          <p:cNvSpPr/>
          <p:nvPr/>
        </p:nvSpPr>
        <p:spPr>
          <a:xfrm>
            <a:off x="3164516" y="2053482"/>
            <a:ext cx="2604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70C0"/>
                </a:solidFill>
              </a:rPr>
              <a:t>Provocation rule </a:t>
            </a:r>
            <a:r>
              <a:rPr lang="en-US"/>
              <a:t>results in liability for shooting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1676" y="3967474"/>
            <a:ext cx="25338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Graham</a:t>
            </a:r>
            <a:r>
              <a:rPr lang="en-US" i="1" dirty="0"/>
              <a:t> </a:t>
            </a:r>
            <a:r>
              <a:rPr lang="en-US" dirty="0"/>
              <a:t>judges reasonableness “</a:t>
            </a:r>
            <a:r>
              <a:rPr lang="en-US" b="1" dirty="0"/>
              <a:t>at the moment” </a:t>
            </a:r>
            <a:r>
              <a:rPr lang="en-US" dirty="0"/>
              <a:t>force is applied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67302" y="3967475"/>
            <a:ext cx="2604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0070C0"/>
                </a:solidFill>
              </a:rPr>
              <a:t>Provocation rule </a:t>
            </a:r>
            <a:r>
              <a:rPr lang="en-US"/>
              <a:t>focuses on events prior to shooting</a:t>
            </a:r>
            <a:endParaRPr lang="en-US" i="1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25381" y="2028357"/>
            <a:ext cx="797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≠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01556" y="4070507"/>
            <a:ext cx="797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≠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112206" y="2020940"/>
            <a:ext cx="21423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CF342F"/>
                </a:solidFill>
              </a:rPr>
              <a:t>Graham</a:t>
            </a:r>
            <a:r>
              <a:rPr lang="en-US" i="1" dirty="0"/>
              <a:t> </a:t>
            </a:r>
            <a:r>
              <a:rPr lang="en-US" dirty="0"/>
              <a:t>finds shooting reasonable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293405" y="2024073"/>
            <a:ext cx="29927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70C0"/>
                </a:solidFill>
              </a:rPr>
              <a:t>Provocation Rule </a:t>
            </a:r>
            <a:r>
              <a:rPr lang="en-US"/>
              <a:t>concedes shooting is reasonable / finds liability for warrantless entry as a proximate cause of injury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112206" y="3839190"/>
            <a:ext cx="21423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>
                <a:solidFill>
                  <a:srgbClr val="CF342F"/>
                </a:solidFill>
              </a:rPr>
              <a:t>Graham</a:t>
            </a:r>
            <a:r>
              <a:rPr lang="en-US" i="1"/>
              <a:t> </a:t>
            </a:r>
            <a:r>
              <a:rPr lang="en-US"/>
              <a:t>judges reasonableness by looking at “totality of circumstances”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293405" y="3769275"/>
            <a:ext cx="27056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70C0"/>
                </a:solidFill>
              </a:rPr>
              <a:t>Provocation Rule’s </a:t>
            </a:r>
            <a:r>
              <a:rPr lang="en-US"/>
              <a:t>focus on event’s prior to shooting aligns with “totality of circumstances” inquiry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494465" y="2082496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=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494465" y="4069253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=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052605" y="3286456"/>
            <a:ext cx="1331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smtClean="0">
                <a:solidFill>
                  <a:schemeClr val="accent5">
                    <a:lumMod val="50000"/>
                  </a:schemeClr>
                </a:solidFill>
              </a:rPr>
              <a:t>Conflict </a:t>
            </a:r>
            <a:r>
              <a:rPr lang="en-US" b="1">
                <a:solidFill>
                  <a:schemeClr val="accent5">
                    <a:lumMod val="50000"/>
                  </a:schemeClr>
                </a:solidFill>
              </a:rPr>
              <a:t>2: 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13597" y="1395548"/>
            <a:ext cx="1331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Conflict 1: 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5937228"/>
            <a:ext cx="10058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 smtClean="0"/>
              <a:t>**** Remember Provocation </a:t>
            </a:r>
            <a:r>
              <a:rPr lang="en-US" dirty="0"/>
              <a:t>Rule:</a:t>
            </a:r>
          </a:p>
          <a:p>
            <a:pPr lvl="1"/>
            <a:r>
              <a:rPr lang="en-US" sz="1600" dirty="0"/>
              <a:t>“If officer intentionally or recklessly provokes the violent confrontation, if the provocation is an independent Fourth Amendment violation, </a:t>
            </a:r>
            <a:r>
              <a:rPr lang="en-US" sz="1600" b="1" dirty="0"/>
              <a:t>he may be held liable for his otherwise reasonable use of defensive force</a:t>
            </a:r>
            <a:r>
              <a:rPr lang="en-US" sz="1600" b="1" dirty="0" smtClean="0"/>
              <a:t>”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435770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77894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618743" y="797433"/>
            <a:ext cx="5934456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83335" y="960120"/>
            <a:ext cx="5605272" cy="4937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619" y="1512004"/>
            <a:ext cx="3828482" cy="382676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</a:rPr>
              <a:t>Questions Presented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9551" y="1444752"/>
            <a:ext cx="4652840" cy="396849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404040"/>
                </a:solidFill>
              </a:rPr>
              <a:t>Provocation Rule: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404040"/>
                </a:solidFill>
              </a:rPr>
              <a:t>Whether the Provocation Rule conflicts with precedent (Graham v Connor), which outlines the manner in which to decide a claim of excessive force against police under the 4</a:t>
            </a:r>
            <a:r>
              <a:rPr lang="en-US" baseline="30000">
                <a:solidFill>
                  <a:srgbClr val="404040"/>
                </a:solidFill>
              </a:rPr>
              <a:t>th</a:t>
            </a:r>
            <a:r>
              <a:rPr lang="en-US">
                <a:solidFill>
                  <a:srgbClr val="404040"/>
                </a:solidFill>
              </a:rPr>
              <a:t> Amendment. </a:t>
            </a:r>
          </a:p>
          <a:p>
            <a:pPr lvl="1">
              <a:lnSpc>
                <a:spcPct val="90000"/>
              </a:lnSpc>
            </a:pPr>
            <a:endParaRPr lang="en-US">
              <a:solidFill>
                <a:srgbClr val="404040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>
                <a:solidFill>
                  <a:srgbClr val="404040"/>
                </a:solidFill>
              </a:rPr>
              <a:t>Proximate Cause:</a:t>
            </a:r>
          </a:p>
          <a:p>
            <a:pPr lvl="1">
              <a:lnSpc>
                <a:spcPct val="90000"/>
              </a:lnSpc>
            </a:pPr>
            <a:r>
              <a:rPr lang="en-US" b="1">
                <a:solidFill>
                  <a:srgbClr val="404040"/>
                </a:solidFill>
              </a:rPr>
              <a:t>Whether the warrantless entry proximately caused the injury.  Specifically, whether an incident giving rise to a reasonable use of force is an intervening, superseding event which breaks the chain of causation from the prior unlawful entry</a:t>
            </a:r>
          </a:p>
        </p:txBody>
      </p:sp>
    </p:spTree>
    <p:extLst>
      <p:ext uri="{BB962C8B-B14F-4D97-AF65-F5344CB8AC3E}">
        <p14:creationId xmlns:p14="http://schemas.microsoft.com/office/powerpoint/2010/main" val="363357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3288</TotalTime>
  <Words>1304</Words>
  <Application>Microsoft Macintosh PowerPoint</Application>
  <PresentationFormat>Custom</PresentationFormat>
  <Paragraphs>159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Parcel</vt:lpstr>
      <vt:lpstr>County of Los Angeles v. Mendez</vt:lpstr>
      <vt:lpstr>Outline</vt:lpstr>
      <vt:lpstr>Background</vt:lpstr>
      <vt:lpstr>PowerPoint Presentation</vt:lpstr>
      <vt:lpstr>Questions Presented</vt:lpstr>
      <vt:lpstr>Question 1: Does Provocation Rule Conflict With SC’s Excessive Force Analysis?</vt:lpstr>
      <vt:lpstr>Question 1: Does Provocation Rule Conflict With SC’s Excessive Force Analysis?</vt:lpstr>
      <vt:lpstr>Analysis of Provocation Rule Question</vt:lpstr>
      <vt:lpstr>Questions Presented</vt:lpstr>
      <vt:lpstr>But-for the warrantless entry, would this injury have happened?</vt:lpstr>
      <vt:lpstr>Is Warrantless Entry Proximate Cause of Injury?</vt:lpstr>
      <vt:lpstr>Intervening, Superseding Cause</vt:lpstr>
      <vt:lpstr>Prediction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Castaldi, Francesco A</dc:creator>
  <cp:keywords/>
  <dc:description/>
  <cp:lastModifiedBy>Tonja</cp:lastModifiedBy>
  <cp:revision>86</cp:revision>
  <dcterms:created xsi:type="dcterms:W3CDTF">2017-03-27T16:28:08Z</dcterms:created>
  <dcterms:modified xsi:type="dcterms:W3CDTF">2017-04-06T22:50:24Z</dcterms:modified>
  <cp:category/>
</cp:coreProperties>
</file>