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69" r:id="rId5"/>
    <p:sldId id="274" r:id="rId6"/>
    <p:sldId id="276" r:id="rId7"/>
    <p:sldId id="275" r:id="rId8"/>
    <p:sldId id="265" r:id="rId9"/>
    <p:sldId id="259" r:id="rId10"/>
    <p:sldId id="268" r:id="rId11"/>
    <p:sldId id="261" r:id="rId12"/>
    <p:sldId id="260" r:id="rId13"/>
    <p:sldId id="267" r:id="rId14"/>
    <p:sldId id="262"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1" d="100"/>
          <a:sy n="151" d="100"/>
        </p:scale>
        <p:origin x="2022" y="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69DD5-BE9D-4649-9BB8-4DBC6E6B81BB}" type="datetimeFigureOut">
              <a:rPr lang="en-US" smtClean="0"/>
              <a:t>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164C0-180F-5649-A946-0398B1BD6A49}" type="slidenum">
              <a:rPr lang="en-US" smtClean="0"/>
              <a:t>‹#›</a:t>
            </a:fld>
            <a:endParaRPr lang="en-US"/>
          </a:p>
        </p:txBody>
      </p:sp>
    </p:spTree>
    <p:extLst>
      <p:ext uri="{BB962C8B-B14F-4D97-AF65-F5344CB8AC3E}">
        <p14:creationId xmlns:p14="http://schemas.microsoft.com/office/powerpoint/2010/main" val="9029467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Arial" panose="020B0604020202020204" pitchFamily="34" charset="0"/>
                <a:ea typeface="+mn-ea"/>
                <a:cs typeface="Arial" panose="020B0604020202020204" pitchFamily="34" charset="0"/>
              </a:rPr>
              <a:t>Cases Not Yet Set for Argument</a:t>
            </a:r>
            <a:r>
              <a:rPr lang="en-US" sz="1200" b="0" kern="1200" dirty="0">
                <a:solidFill>
                  <a:schemeClr val="tx1"/>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B4F164C0-180F-5649-A946-0398B1BD6A49}" type="slidenum">
              <a:rPr lang="en-US" smtClean="0"/>
              <a:t>4</a:t>
            </a:fld>
            <a:endParaRPr lang="en-US"/>
          </a:p>
        </p:txBody>
      </p:sp>
    </p:spTree>
    <p:extLst>
      <p:ext uri="{BB962C8B-B14F-4D97-AF65-F5344CB8AC3E}">
        <p14:creationId xmlns:p14="http://schemas.microsoft.com/office/powerpoint/2010/main" val="16101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C5796-5686-4EE6-819F-5E1C28C87027}" type="slidenum">
              <a:rPr lang="en-US" smtClean="0"/>
              <a:t>8</a:t>
            </a:fld>
            <a:endParaRPr lang="en-US"/>
          </a:p>
        </p:txBody>
      </p:sp>
    </p:spTree>
    <p:extLst>
      <p:ext uri="{BB962C8B-B14F-4D97-AF65-F5344CB8AC3E}">
        <p14:creationId xmlns:p14="http://schemas.microsoft.com/office/powerpoint/2010/main" val="12458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Crude</a:t>
            </a:r>
            <a:r>
              <a:rPr lang="en-US" baseline="0" dirty="0"/>
              <a:t> categories</a:t>
            </a:r>
          </a:p>
          <a:p>
            <a:r>
              <a:rPr lang="en-US" baseline="0" dirty="0"/>
              <a:t>Not a strict dichotomy – tension between some of these descriptions</a:t>
            </a:r>
          </a:p>
          <a:p>
            <a:r>
              <a:rPr lang="en-US" baseline="0" dirty="0"/>
              <a:t>Maybe not the best terms</a:t>
            </a:r>
          </a:p>
          <a:p>
            <a:r>
              <a:rPr lang="en-US" baseline="0" dirty="0"/>
              <a:t>distinction really 60/40 – not a cartoonish version</a:t>
            </a:r>
            <a:endParaRPr lang="en-US" dirty="0"/>
          </a:p>
        </p:txBody>
      </p:sp>
      <p:sp>
        <p:nvSpPr>
          <p:cNvPr id="4" name="Slide Number Placeholder 3"/>
          <p:cNvSpPr>
            <a:spLocks noGrp="1"/>
          </p:cNvSpPr>
          <p:nvPr>
            <p:ph type="sldNum" sz="quarter" idx="10"/>
          </p:nvPr>
        </p:nvSpPr>
        <p:spPr/>
        <p:txBody>
          <a:bodyPr/>
          <a:lstStyle/>
          <a:p>
            <a:fld id="{59DC5796-5686-4EE6-819F-5E1C28C87027}" type="slidenum">
              <a:rPr lang="en-US" smtClean="0"/>
              <a:t>13</a:t>
            </a:fld>
            <a:endParaRPr lang="en-US"/>
          </a:p>
        </p:txBody>
      </p:sp>
    </p:spTree>
    <p:extLst>
      <p:ext uri="{BB962C8B-B14F-4D97-AF65-F5344CB8AC3E}">
        <p14:creationId xmlns:p14="http://schemas.microsoft.com/office/powerpoint/2010/main" val="40383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39680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93140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20382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405467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11425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90604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40371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35766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9044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259636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523075-4C76-6746-8AA7-12C40F79CE54}" type="datetimeFigureOut">
              <a:rPr lang="en-US" smtClean="0"/>
              <a:t>1/3/2018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910203-53E7-3D4D-9A2B-A85755CCBB72}" type="slidenum">
              <a:rPr lang="en-US" smtClean="0"/>
              <a:t>‹#›</a:t>
            </a:fld>
            <a:endParaRPr lang="en-US"/>
          </a:p>
        </p:txBody>
      </p:sp>
    </p:spTree>
    <p:extLst>
      <p:ext uri="{BB962C8B-B14F-4D97-AF65-F5344CB8AC3E}">
        <p14:creationId xmlns:p14="http://schemas.microsoft.com/office/powerpoint/2010/main" val="16827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6978" y="927480"/>
            <a:ext cx="8876423" cy="5764644"/>
          </a:xfrm>
          <a:prstGeom prst="rect">
            <a:avLst/>
          </a:prstGeom>
          <a:solidFill>
            <a:schemeClr val="bg2">
              <a:lumMod val="9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6978" y="114150"/>
            <a:ext cx="8876423" cy="6849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6979" y="114151"/>
            <a:ext cx="8876422" cy="6849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6979" y="927479"/>
            <a:ext cx="8876422" cy="5664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50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1" latinLnBrk="0" hangingPunct="1">
        <a:spcBef>
          <a:spcPct val="0"/>
        </a:spcBef>
        <a:buNone/>
        <a:defRPr sz="4000" b="0" kern="1200" cap="none" baseline="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otusblog.com/case-files/cases/district-of-columbia-v-wesby/" TargetMode="External"/><Relationship Id="rId2" Type="http://schemas.openxmlformats.org/officeDocument/2006/relationships/hyperlink" Target="http://www.scotusblog.com/case-files/cases/gill-v-whitf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scotusblog.com/case-files/cases/carpenter-v-united-states-2/" TargetMode="External"/><Relationship Id="rId13" Type="http://schemas.openxmlformats.org/officeDocument/2006/relationships/hyperlink" Target="http://www.scotusblog.com/case-files/cases/texas-v-new-mexico-and-colorado/" TargetMode="External"/><Relationship Id="rId18" Type="http://schemas.openxmlformats.org/officeDocument/2006/relationships/hyperlink" Target="http://www.scotusblog.com/case-files/cases/city-hays-kansas-v-vogt/" TargetMode="External"/><Relationship Id="rId26" Type="http://schemas.openxmlformats.org/officeDocument/2006/relationships/hyperlink" Target="http://www.supremecourt.gov/Search.aspx?FileName=/docketfiles/16-341.htm" TargetMode="External"/><Relationship Id="rId3" Type="http://schemas.openxmlformats.org/officeDocument/2006/relationships/hyperlink" Target="http://www.scotusblog.com/case-files/cases/gill-v-whitford/" TargetMode="External"/><Relationship Id="rId21" Type="http://schemas.openxmlformats.org/officeDocument/2006/relationships/hyperlink" Target="http://www.scotusblog.com/case-files/cases/janus-v-american-federation-state-county-municipal-employees-council-31/" TargetMode="External"/><Relationship Id="rId7" Type="http://schemas.openxmlformats.org/officeDocument/2006/relationships/hyperlink" Target="http://www.scotusblog.com/case-files/cases/patchak-v-jewell/" TargetMode="External"/><Relationship Id="rId12" Type="http://schemas.openxmlformats.org/officeDocument/2006/relationships/hyperlink" Target="http://www.scotusblog.com/case-files/cases/florida-v-georgia-2/" TargetMode="External"/><Relationship Id="rId17" Type="http://schemas.openxmlformats.org/officeDocument/2006/relationships/hyperlink" Target="http://www.scotusblog.com/case-files/cases/oil-states-energy-services-llc-v-greenes-energy-group-llc/" TargetMode="External"/><Relationship Id="rId25" Type="http://schemas.openxmlformats.org/officeDocument/2006/relationships/hyperlink" Target="http://www.scotusblog.com/case-files/cases/lozman-v-city-riviera-beach-florida/" TargetMode="External"/><Relationship Id="rId2" Type="http://schemas.openxmlformats.org/officeDocument/2006/relationships/notesSlide" Target="../notesSlides/notesSlide1.xml"/><Relationship Id="rId16" Type="http://schemas.openxmlformats.org/officeDocument/2006/relationships/hyperlink" Target="http://www.scotusblog.com/case-files/cases/byrd-v-united-states/" TargetMode="External"/><Relationship Id="rId20" Type="http://schemas.openxmlformats.org/officeDocument/2006/relationships/hyperlink" Target="http://www.scotusblog.com/case-files/cases/rosales-mireles-v-united-states/" TargetMode="External"/><Relationship Id="rId1" Type="http://schemas.openxmlformats.org/officeDocument/2006/relationships/slideLayout" Target="../slideLayouts/slideLayout2.xml"/><Relationship Id="rId6" Type="http://schemas.openxmlformats.org/officeDocument/2006/relationships/hyperlink" Target="http://www.scotusblog.com/case-files/cases/ernst-young-llp-v-morris/" TargetMode="External"/><Relationship Id="rId11" Type="http://schemas.openxmlformats.org/officeDocument/2006/relationships/hyperlink" Target="http://www.scotusblog.com/case-files/cases/masterpiece-cakeshop-ltd-v-colorado-civil-rights-commn/" TargetMode="External"/><Relationship Id="rId24" Type="http://schemas.openxmlformats.org/officeDocument/2006/relationships/hyperlink" Target="http://www.scotusblog.com/case-files/cases/united-states-v-microsoft-corp/" TargetMode="External"/><Relationship Id="rId5" Type="http://schemas.openxmlformats.org/officeDocument/2006/relationships/hyperlink" Target="http://www.scotusblog.com/case-files/cases/class-v-united-states/" TargetMode="External"/><Relationship Id="rId15" Type="http://schemas.openxmlformats.org/officeDocument/2006/relationships/hyperlink" Target="http://www.scotusblog.com/case-files/cases/collins-v-virginia/" TargetMode="External"/><Relationship Id="rId23" Type="http://schemas.openxmlformats.org/officeDocument/2006/relationships/hyperlink" Target="http://www.supremecourt.gov/Search.aspx?FileName=/docketfiles/15-1504.htm" TargetMode="External"/><Relationship Id="rId10" Type="http://schemas.openxmlformats.org/officeDocument/2006/relationships/hyperlink" Target="http://www.scotusblog.com/case-files/cases/christie-v-national-collegiate-athletic-association-2/" TargetMode="External"/><Relationship Id="rId19" Type="http://schemas.openxmlformats.org/officeDocument/2006/relationships/hyperlink" Target="http://www.scotusblog.com/case-files/cases/currier-v-virginia/" TargetMode="External"/><Relationship Id="rId4" Type="http://schemas.openxmlformats.org/officeDocument/2006/relationships/hyperlink" Target="http://www.scotusblog.com/case-files/cases/district-of-columbia-v-wesby/" TargetMode="External"/><Relationship Id="rId9" Type="http://schemas.openxmlformats.org/officeDocument/2006/relationships/hyperlink" Target="http://www.scotusblog.com/case-files/cases/jennings-v-rodriguez/" TargetMode="External"/><Relationship Id="rId14" Type="http://schemas.openxmlformats.org/officeDocument/2006/relationships/hyperlink" Target="http://www.scotusblog.com/case-files/cases/husted-v-philip-randolph-institute/" TargetMode="External"/><Relationship Id="rId22" Type="http://schemas.openxmlformats.org/officeDocument/2006/relationships/hyperlink" Target="http://www.scotusblog.com/case-files/cases/ohio-v-american-express-co/" TargetMode="External"/><Relationship Id="rId27" Type="http://schemas.openxmlformats.org/officeDocument/2006/relationships/hyperlink" Target="http://www.scotusblog.com/case-files/cases/minnesota-voters-alliance-v-mansk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otusblog.com/case-files/cases/national-institute-family-life-advocates-v-becerra/" TargetMode="External"/><Relationship Id="rId2" Type="http://schemas.openxmlformats.org/officeDocument/2006/relationships/hyperlink" Target="http://www.scotusblog.com/case-files/cases/dahda-v-united-states/" TargetMode="External"/><Relationship Id="rId1" Type="http://schemas.openxmlformats.org/officeDocument/2006/relationships/slideLayout" Target="../slideLayouts/slideLayout2.xml"/><Relationship Id="rId4" Type="http://schemas.openxmlformats.org/officeDocument/2006/relationships/hyperlink" Target="http://www.scotusblog.com/case-files/cases/benisek-v-lamo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9.georgetown.edu/" TargetMode="External"/><Relationship Id="rId2" Type="http://schemas.openxmlformats.org/officeDocument/2006/relationships/hyperlink" Target="http://mqscores.wustl.edu/"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201613"/>
            <a:ext cx="8807450" cy="560388"/>
          </a:xfrm>
        </p:spPr>
        <p:txBody>
          <a:bodyPr>
            <a:normAutofit fontScale="90000"/>
          </a:bodyPr>
          <a:lstStyle/>
          <a:p>
            <a:r>
              <a:rPr lang="en-US" dirty="0"/>
              <a:t>Contemporary Supreme Court Cases</a:t>
            </a:r>
          </a:p>
        </p:txBody>
      </p:sp>
      <p:sp>
        <p:nvSpPr>
          <p:cNvPr id="3" name="Subtitle 2"/>
          <p:cNvSpPr>
            <a:spLocks noGrp="1"/>
          </p:cNvSpPr>
          <p:nvPr>
            <p:ph type="subTitle" idx="1"/>
          </p:nvPr>
        </p:nvSpPr>
        <p:spPr>
          <a:xfrm>
            <a:off x="793750" y="2584450"/>
            <a:ext cx="5397500" cy="2622550"/>
          </a:xfrm>
        </p:spPr>
        <p:txBody>
          <a:bodyPr>
            <a:noAutofit/>
          </a:bodyPr>
          <a:lstStyle/>
          <a:p>
            <a:r>
              <a:rPr lang="en-US" b="1" dirty="0"/>
              <a:t>First Class: </a:t>
            </a:r>
          </a:p>
          <a:p>
            <a:r>
              <a:rPr lang="en-US" dirty="0"/>
              <a:t>Administration </a:t>
            </a:r>
            <a:br>
              <a:rPr lang="en-US" dirty="0"/>
            </a:br>
            <a:r>
              <a:rPr lang="en-US" dirty="0"/>
              <a:t>&amp; </a:t>
            </a:r>
            <a:br>
              <a:rPr lang="en-US" dirty="0"/>
            </a:br>
            <a:r>
              <a:rPr lang="en-US" dirty="0"/>
              <a:t>Introduction</a:t>
            </a:r>
            <a:endParaRPr lang="en-US" b="1" dirty="0"/>
          </a:p>
        </p:txBody>
      </p:sp>
      <p:sp>
        <p:nvSpPr>
          <p:cNvPr id="4" name="Rectangle 3"/>
          <p:cNvSpPr/>
          <p:nvPr/>
        </p:nvSpPr>
        <p:spPr>
          <a:xfrm>
            <a:off x="6397625" y="936625"/>
            <a:ext cx="2619375" cy="573087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505212" y="1317625"/>
            <a:ext cx="2368913" cy="4616648"/>
          </a:xfrm>
          <a:prstGeom prst="rect">
            <a:avLst/>
          </a:prstGeom>
          <a:noFill/>
        </p:spPr>
        <p:txBody>
          <a:bodyPr wrap="square" rtlCol="0">
            <a:spAutoFit/>
          </a:bodyPr>
          <a:lstStyle/>
          <a:p>
            <a:pPr algn="r"/>
            <a:r>
              <a:rPr lang="en-AU" sz="2800" b="1" dirty="0">
                <a:solidFill>
                  <a:srgbClr val="FFFFFF"/>
                </a:solidFill>
              </a:rPr>
              <a:t>Spring 2018</a:t>
            </a:r>
          </a:p>
          <a:p>
            <a:pPr algn="r"/>
            <a:r>
              <a:rPr lang="en-AU" sz="2800" b="1" dirty="0">
                <a:solidFill>
                  <a:srgbClr val="FFFFFF"/>
                </a:solidFill>
              </a:rPr>
              <a:t>MC381</a:t>
            </a:r>
          </a:p>
          <a:p>
            <a:pPr algn="r"/>
            <a:endParaRPr lang="en-AU" sz="2000" b="1" dirty="0">
              <a:solidFill>
                <a:srgbClr val="FFFFFF"/>
              </a:solidFill>
            </a:endParaRPr>
          </a:p>
          <a:p>
            <a:pPr algn="r"/>
            <a:r>
              <a:rPr lang="en-AU" sz="2000" b="1" dirty="0" err="1">
                <a:solidFill>
                  <a:srgbClr val="FFFFFF"/>
                </a:solidFill>
              </a:rPr>
              <a:t>Tonja</a:t>
            </a:r>
            <a:r>
              <a:rPr lang="en-AU" sz="2000" b="1" dirty="0">
                <a:solidFill>
                  <a:srgbClr val="FFFFFF"/>
                </a:solidFill>
              </a:rPr>
              <a:t> Jacobi</a:t>
            </a:r>
          </a:p>
          <a:p>
            <a:pPr algn="r"/>
            <a:r>
              <a:rPr lang="en-AU" sz="2000" b="1" dirty="0">
                <a:solidFill>
                  <a:srgbClr val="FFFFFF"/>
                </a:solidFill>
              </a:rPr>
              <a:t>LM207</a:t>
            </a:r>
          </a:p>
          <a:p>
            <a:pPr algn="r"/>
            <a:r>
              <a:rPr lang="en-AU" sz="2000" b="1" dirty="0" err="1">
                <a:solidFill>
                  <a:srgbClr val="FFFFFF"/>
                </a:solidFill>
              </a:rPr>
              <a:t>t-jacobi@law</a:t>
            </a:r>
            <a:r>
              <a:rPr lang="en-AU" sz="2000" b="1" dirty="0">
                <a:solidFill>
                  <a:srgbClr val="FFFFFF"/>
                </a:solidFill>
              </a:rPr>
              <a:t>.</a:t>
            </a:r>
            <a:br>
              <a:rPr lang="en-AU" sz="2000" b="1" dirty="0">
                <a:solidFill>
                  <a:srgbClr val="FFFFFF"/>
                </a:solidFill>
              </a:rPr>
            </a:br>
            <a:r>
              <a:rPr lang="en-AU" sz="2000" b="1" dirty="0">
                <a:solidFill>
                  <a:srgbClr val="FFFFFF"/>
                </a:solidFill>
              </a:rPr>
              <a:t>northwestern.edu</a:t>
            </a:r>
          </a:p>
          <a:p>
            <a:pPr algn="r"/>
            <a:r>
              <a:rPr lang="en-AU" sz="2000" b="1" dirty="0">
                <a:solidFill>
                  <a:srgbClr val="FFFFFF"/>
                </a:solidFill>
              </a:rPr>
              <a:t>or drtonja@gmail.com</a:t>
            </a:r>
          </a:p>
          <a:p>
            <a:pPr algn="r"/>
            <a:endParaRPr lang="en-AU" sz="2000" b="1" dirty="0">
              <a:solidFill>
                <a:srgbClr val="FFFFFF"/>
              </a:solidFill>
            </a:endParaRPr>
          </a:p>
          <a:p>
            <a:pPr algn="r"/>
            <a:r>
              <a:rPr lang="en-AU" sz="2000" b="1" dirty="0">
                <a:solidFill>
                  <a:srgbClr val="FFFFFF"/>
                </a:solidFill>
              </a:rPr>
              <a:t>Abby Mollen</a:t>
            </a:r>
          </a:p>
          <a:p>
            <a:pPr algn="r"/>
            <a:r>
              <a:rPr lang="en-AU" sz="2000" b="1" dirty="0" err="1">
                <a:solidFill>
                  <a:srgbClr val="FFFFFF"/>
                </a:solidFill>
              </a:rPr>
              <a:t>abby.mollen@law</a:t>
            </a:r>
            <a:r>
              <a:rPr lang="en-AU" sz="2000" b="1" dirty="0">
                <a:solidFill>
                  <a:srgbClr val="FFFFFF"/>
                </a:solidFill>
              </a:rPr>
              <a:t>.</a:t>
            </a:r>
            <a:br>
              <a:rPr lang="en-AU" sz="2000" b="1" dirty="0">
                <a:solidFill>
                  <a:srgbClr val="FFFFFF"/>
                </a:solidFill>
              </a:rPr>
            </a:br>
            <a:r>
              <a:rPr lang="en-AU" sz="2000" b="1" dirty="0">
                <a:solidFill>
                  <a:srgbClr val="FFFFFF"/>
                </a:solidFill>
              </a:rPr>
              <a:t>northwestern.edu</a:t>
            </a:r>
          </a:p>
          <a:p>
            <a:endParaRPr lang="en-US" dirty="0"/>
          </a:p>
        </p:txBody>
      </p:sp>
    </p:spTree>
    <p:extLst>
      <p:ext uri="{BB962C8B-B14F-4D97-AF65-F5344CB8AC3E}">
        <p14:creationId xmlns:p14="http://schemas.microsoft.com/office/powerpoint/2010/main" val="228461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Judicial drift?</a:t>
            </a:r>
          </a:p>
        </p:txBody>
      </p:sp>
      <p:pic>
        <p:nvPicPr>
          <p:cNvPr id="6" name="Content Placeholder 5" descr="Screen Shot 2016-01-09 at 6.24.10 PM.png"/>
          <p:cNvPicPr>
            <a:picLocks noGrp="1" noChangeAspect="1"/>
          </p:cNvPicPr>
          <p:nvPr>
            <p:ph idx="1"/>
          </p:nvPr>
        </p:nvPicPr>
        <p:blipFill>
          <a:blip r:embed="rId2">
            <a:extLst>
              <a:ext uri="{28A0092B-C50C-407E-A947-70E740481C1C}">
                <a14:useLocalDpi xmlns:a14="http://schemas.microsoft.com/office/drawing/2010/main" val="0"/>
              </a:ext>
            </a:extLst>
          </a:blip>
          <a:srcRect l="-51983" r="-51983"/>
          <a:stretch>
            <a:fillRect/>
          </a:stretch>
        </p:blipFill>
        <p:spPr/>
      </p:pic>
    </p:spTree>
    <p:extLst>
      <p:ext uri="{BB962C8B-B14F-4D97-AF65-F5344CB8AC3E}">
        <p14:creationId xmlns:p14="http://schemas.microsoft.com/office/powerpoint/2010/main" val="112405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Fischman</a:t>
            </a:r>
            <a:r>
              <a:rPr lang="en-US" dirty="0"/>
              <a:t> &amp; Jacobi: 2D</a:t>
            </a:r>
          </a:p>
        </p:txBody>
      </p:sp>
      <p:sp>
        <p:nvSpPr>
          <p:cNvPr id="3" name="Content Placeholder 2"/>
          <p:cNvSpPr>
            <a:spLocks noGrp="1"/>
          </p:cNvSpPr>
          <p:nvPr>
            <p:ph idx="1"/>
          </p:nvPr>
        </p:nvSpPr>
        <p:spPr>
          <a:xfrm>
            <a:off x="905841" y="7533231"/>
            <a:ext cx="8876422" cy="5664761"/>
          </a:xfrm>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408256" y="1088116"/>
            <a:ext cx="4556570" cy="248916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08256" y="3861485"/>
            <a:ext cx="4483683" cy="2635775"/>
          </a:xfrm>
          <a:prstGeom prst="rect">
            <a:avLst/>
          </a:prstGeom>
        </p:spPr>
      </p:pic>
      <p:sp>
        <p:nvSpPr>
          <p:cNvPr id="6" name="Rectangle 5"/>
          <p:cNvSpPr/>
          <p:nvPr/>
        </p:nvSpPr>
        <p:spPr>
          <a:xfrm>
            <a:off x="166822" y="1038691"/>
            <a:ext cx="4148764" cy="369332"/>
          </a:xfrm>
          <a:prstGeom prst="rect">
            <a:avLst/>
          </a:prstGeom>
        </p:spPr>
        <p:txBody>
          <a:bodyPr wrap="none">
            <a:spAutoFit/>
          </a:bodyPr>
          <a:lstStyle/>
          <a:p>
            <a:r>
              <a:rPr lang="en-US" b="1" dirty="0"/>
              <a:t>The first Roberts Court in two dimensions</a:t>
            </a:r>
            <a:endParaRPr lang="en-US" dirty="0"/>
          </a:p>
        </p:txBody>
      </p:sp>
      <p:sp>
        <p:nvSpPr>
          <p:cNvPr id="7" name="Rectangle 6"/>
          <p:cNvSpPr/>
          <p:nvPr/>
        </p:nvSpPr>
        <p:spPr>
          <a:xfrm>
            <a:off x="64309" y="3861485"/>
            <a:ext cx="4443139" cy="369332"/>
          </a:xfrm>
          <a:prstGeom prst="rect">
            <a:avLst/>
          </a:prstGeom>
        </p:spPr>
        <p:txBody>
          <a:bodyPr wrap="none">
            <a:spAutoFit/>
          </a:bodyPr>
          <a:lstStyle/>
          <a:p>
            <a:r>
              <a:rPr lang="en-US" b="1" dirty="0"/>
              <a:t>The second Roberts Court in two dimensions</a:t>
            </a:r>
            <a:endParaRPr lang="en-US" dirty="0"/>
          </a:p>
        </p:txBody>
      </p:sp>
    </p:spTree>
    <p:extLst>
      <p:ext uri="{BB962C8B-B14F-4D97-AF65-F5344CB8AC3E}">
        <p14:creationId xmlns:p14="http://schemas.microsoft.com/office/powerpoint/2010/main" val="127507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Roberts Court altogether</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062683"/>
            <a:ext cx="5418117" cy="554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17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“Legalism” and “Pragmatism”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4116771"/>
              </p:ext>
            </p:extLst>
          </p:nvPr>
        </p:nvGraphicFramePr>
        <p:xfrm>
          <a:off x="457200" y="1600200"/>
          <a:ext cx="8229600" cy="2392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solidFill>
                            <a:schemeClr val="tx1"/>
                          </a:solidFill>
                        </a:rPr>
                        <a:t>Legalism</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Pragmatism</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dirty="0">
                          <a:solidFill>
                            <a:schemeClr val="tx1"/>
                          </a:solidFill>
                        </a:rPr>
                        <a:t>Categorical</a:t>
                      </a:r>
                      <a:r>
                        <a:rPr lang="en-US" baseline="0" dirty="0">
                          <a:solidFill>
                            <a:schemeClr val="tx1"/>
                          </a:solidFill>
                        </a:rPr>
                        <a:t> application of rules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Balancing</a:t>
                      </a:r>
                      <a:r>
                        <a:rPr lang="en-US" baseline="0" dirty="0">
                          <a:solidFill>
                            <a:schemeClr val="tx1"/>
                          </a:solidFill>
                        </a:rPr>
                        <a:t> multiple interests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dirty="0">
                          <a:solidFill>
                            <a:schemeClr val="tx1"/>
                          </a:solidFill>
                        </a:rPr>
                        <a:t>Interpret</a:t>
                      </a:r>
                      <a:r>
                        <a:rPr lang="en-US" baseline="0" dirty="0">
                          <a:solidFill>
                            <a:schemeClr val="tx1"/>
                          </a:solidFill>
                        </a:rPr>
                        <a:t> rules broadly, few exceptions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Particularistic</a:t>
                      </a:r>
                      <a:r>
                        <a:rPr lang="en-US" baseline="0" dirty="0">
                          <a:solidFill>
                            <a:schemeClr val="tx1"/>
                          </a:solidFill>
                        </a:rPr>
                        <a:t> approach, more exceptions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a:solidFill>
                            <a:schemeClr val="tx1"/>
                          </a:solidFill>
                        </a:rPr>
                        <a:t>More concern about </a:t>
                      </a:r>
                      <a:r>
                        <a:rPr lang="en-US" baseline="0">
                          <a:solidFill>
                            <a:schemeClr val="tx1"/>
                          </a:solidFill>
                        </a:rPr>
                        <a:t>c</a:t>
                      </a:r>
                      <a:r>
                        <a:rPr lang="en-US">
                          <a:solidFill>
                            <a:schemeClr val="tx1"/>
                          </a:solidFill>
                        </a:rPr>
                        <a:t>onformity</a:t>
                      </a:r>
                      <a:r>
                        <a:rPr lang="en-US" baseline="0">
                          <a:solidFill>
                            <a:schemeClr val="tx1"/>
                          </a:solidFill>
                        </a:rPr>
                        <a:t> with legal sources (statutory </a:t>
                      </a:r>
                      <a:r>
                        <a:rPr lang="en-US" baseline="0" dirty="0">
                          <a:solidFill>
                            <a:schemeClr val="tx1"/>
                          </a:solidFill>
                        </a:rPr>
                        <a:t>text </a:t>
                      </a:r>
                      <a:r>
                        <a:rPr lang="en-US" baseline="0">
                          <a:solidFill>
                            <a:schemeClr val="tx1"/>
                          </a:solidFill>
                        </a:rPr>
                        <a:t>and/or purpose)</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solidFill>
                            <a:schemeClr val="tx1"/>
                          </a:solidFill>
                        </a:rPr>
                        <a:t>More concern about policy consequences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dirty="0" err="1">
                          <a:solidFill>
                            <a:schemeClr val="tx1"/>
                          </a:solidFill>
                        </a:rPr>
                        <a:t>Maximalism</a:t>
                      </a:r>
                      <a:r>
                        <a:rPr lang="en-US" baseline="0" dirty="0">
                          <a:solidFill>
                            <a:schemeClr val="tx1"/>
                          </a:solidFill>
                        </a:rPr>
                        <a:t> – create new doctrine in the form of broad rules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Minimalism</a:t>
                      </a:r>
                      <a:r>
                        <a:rPr lang="en-US" baseline="0" dirty="0">
                          <a:solidFill>
                            <a:schemeClr val="tx1"/>
                          </a:solidFill>
                        </a:rPr>
                        <a:t> – narrow holdings, limited to facts of case</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961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Issues</a:t>
            </a:r>
          </a:p>
        </p:txBody>
      </p:sp>
      <p:sp>
        <p:nvSpPr>
          <p:cNvPr id="3" name="Content Placeholder 2"/>
          <p:cNvSpPr>
            <a:spLocks noGrp="1"/>
          </p:cNvSpPr>
          <p:nvPr>
            <p:ph idx="1"/>
          </p:nvPr>
        </p:nvSpPr>
        <p:spPr/>
        <p:txBody>
          <a:bodyPr>
            <a:normAutofit/>
          </a:bodyPr>
          <a:lstStyle/>
          <a:p>
            <a:pPr marL="457200" indent="-457200">
              <a:buFontTx/>
              <a:buChar char="-"/>
            </a:pPr>
            <a:r>
              <a:rPr lang="en-US" sz="2000" dirty="0"/>
              <a:t>Case choice </a:t>
            </a:r>
          </a:p>
          <a:p>
            <a:pPr marL="457200" indent="-457200">
              <a:buFontTx/>
              <a:buChar char="-"/>
            </a:pPr>
            <a:r>
              <a:rPr lang="en-US" sz="2000" dirty="0"/>
              <a:t>Selection bias</a:t>
            </a:r>
          </a:p>
          <a:p>
            <a:pPr marL="457200" indent="-457200">
              <a:buFontTx/>
              <a:buChar char="-"/>
            </a:pPr>
            <a:r>
              <a:rPr lang="en-US" sz="2000" dirty="0"/>
              <a:t>“Boring cases”</a:t>
            </a:r>
          </a:p>
          <a:p>
            <a:pPr marL="457200" indent="-457200">
              <a:buFontTx/>
              <a:buChar char="-"/>
            </a:pPr>
            <a:r>
              <a:rPr lang="en-US" sz="2000" dirty="0"/>
              <a:t>Avoidance</a:t>
            </a:r>
          </a:p>
          <a:p>
            <a:pPr marL="457200" indent="-457200">
              <a:buFontTx/>
              <a:buChar char="-"/>
            </a:pPr>
            <a:r>
              <a:rPr lang="en-US" sz="2000" dirty="0"/>
              <a:t>Judicial “self-restraint”</a:t>
            </a:r>
          </a:p>
          <a:p>
            <a:pPr marL="457200" indent="-457200">
              <a:buFontTx/>
              <a:buChar char="-"/>
            </a:pPr>
            <a:r>
              <a:rPr lang="en-US" sz="2000" dirty="0"/>
              <a:t>The role of advocacy</a:t>
            </a:r>
          </a:p>
          <a:p>
            <a:pPr marL="457200" indent="-457200">
              <a:buFontTx/>
              <a:buChar char="-"/>
            </a:pPr>
            <a:r>
              <a:rPr lang="en-US" sz="2000" dirty="0"/>
              <a:t>Other dimensions:</a:t>
            </a:r>
          </a:p>
          <a:p>
            <a:pPr marL="1200150" lvl="1" indent="-457200">
              <a:buFontTx/>
              <a:buChar char="-"/>
            </a:pPr>
            <a:r>
              <a:rPr lang="en-US" sz="2000" dirty="0"/>
              <a:t>Judicial methodology</a:t>
            </a:r>
          </a:p>
          <a:p>
            <a:pPr marL="1200150" lvl="1" indent="-457200">
              <a:buFontTx/>
              <a:buChar char="-"/>
            </a:pPr>
            <a:r>
              <a:rPr lang="en-US" sz="2000" dirty="0"/>
              <a:t>Federalism </a:t>
            </a:r>
          </a:p>
          <a:p>
            <a:pPr marL="1200150" lvl="1" indent="-457200">
              <a:buFontTx/>
              <a:buChar char="-"/>
            </a:pPr>
            <a:r>
              <a:rPr lang="en-US" sz="2000" dirty="0"/>
              <a:t>Minimalism </a:t>
            </a:r>
          </a:p>
          <a:p>
            <a:pPr marL="1200150" lvl="1" indent="-457200">
              <a:buFontTx/>
              <a:buChar char="-"/>
            </a:pPr>
            <a:r>
              <a:rPr lang="en-US" sz="2000" dirty="0"/>
              <a:t>Idiosyncratic preferences  </a:t>
            </a:r>
          </a:p>
          <a:p>
            <a:pPr marL="457200" indent="-457200">
              <a:buFontTx/>
              <a:buChar char="-"/>
            </a:pPr>
            <a:endParaRPr lang="en-US" sz="2000" dirty="0"/>
          </a:p>
          <a:p>
            <a:pPr marL="457200" indent="-457200">
              <a:buFontTx/>
              <a:buChar char="-"/>
            </a:pPr>
            <a:endParaRPr lang="en-US" sz="2000" dirty="0"/>
          </a:p>
        </p:txBody>
      </p:sp>
    </p:spTree>
    <p:extLst>
      <p:ext uri="{BB962C8B-B14F-4D97-AF65-F5344CB8AC3E}">
        <p14:creationId xmlns:p14="http://schemas.microsoft.com/office/powerpoint/2010/main" val="310574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Oral Arguments Matter?</a:t>
            </a:r>
          </a:p>
        </p:txBody>
      </p:sp>
      <p:sp>
        <p:nvSpPr>
          <p:cNvPr id="3" name="Content Placeholder 2"/>
          <p:cNvSpPr>
            <a:spLocks noGrp="1"/>
          </p:cNvSpPr>
          <p:nvPr>
            <p:ph idx="1"/>
          </p:nvPr>
        </p:nvSpPr>
        <p:spPr/>
        <p:txBody>
          <a:bodyPr>
            <a:normAutofit/>
          </a:bodyPr>
          <a:lstStyle/>
          <a:p>
            <a:r>
              <a:rPr lang="en-US" sz="2000" b="1" dirty="0"/>
              <a:t>Questions:</a:t>
            </a:r>
          </a:p>
          <a:p>
            <a:pPr marL="514350" lvl="0" indent="-514350">
              <a:buFont typeface="+mj-lt"/>
              <a:buAutoNum type="arabicPeriod"/>
            </a:pPr>
            <a:r>
              <a:rPr lang="en-US" sz="2000" dirty="0"/>
              <a:t>What makes a good advocate? </a:t>
            </a:r>
          </a:p>
          <a:p>
            <a:pPr marL="514350" lvl="0" indent="-514350">
              <a:buFont typeface="+mj-lt"/>
              <a:buAutoNum type="arabicPeriod"/>
            </a:pPr>
            <a:r>
              <a:rPr lang="en-US" sz="2000" dirty="0"/>
              <a:t>Can Blackmun’s grades plausibly be seen as measuring the quality of the case versus the performance of the advocate?</a:t>
            </a:r>
          </a:p>
          <a:p>
            <a:pPr marL="514350" lvl="0" indent="-514350">
              <a:buFont typeface="+mj-lt"/>
              <a:buAutoNum type="arabicPeriod"/>
            </a:pPr>
            <a:r>
              <a:rPr lang="en-US" sz="2000" dirty="0"/>
              <a:t>The big question: do oral arguments matter? </a:t>
            </a:r>
          </a:p>
          <a:p>
            <a:pPr marL="514350" indent="-514350">
              <a:buFont typeface="+mj-lt"/>
              <a:buAutoNum type="arabicPeriod"/>
            </a:pPr>
            <a:r>
              <a:rPr lang="en-US" sz="2000" dirty="0"/>
              <a:t>The interplay between quality and ideology…</a:t>
            </a:r>
          </a:p>
        </p:txBody>
      </p:sp>
      <p:sp>
        <p:nvSpPr>
          <p:cNvPr id="4" name="Rectangle 3"/>
          <p:cNvSpPr/>
          <p:nvPr/>
        </p:nvSpPr>
        <p:spPr>
          <a:xfrm>
            <a:off x="163158" y="6209681"/>
            <a:ext cx="8876422" cy="461665"/>
          </a:xfrm>
          <a:prstGeom prst="rect">
            <a:avLst/>
          </a:prstGeom>
        </p:spPr>
        <p:txBody>
          <a:bodyPr wrap="square">
            <a:spAutoFit/>
          </a:bodyPr>
          <a:lstStyle/>
          <a:p>
            <a:r>
              <a:rPr lang="en-US" sz="1200" dirty="0"/>
              <a:t>Timothy R Johnson, Paul J </a:t>
            </a:r>
            <a:r>
              <a:rPr lang="en-US" sz="1200" dirty="0" err="1"/>
              <a:t>Wahlbeck</a:t>
            </a:r>
            <a:r>
              <a:rPr lang="en-US" sz="1200" dirty="0"/>
              <a:t> &amp; James F </a:t>
            </a:r>
            <a:r>
              <a:rPr lang="en-US" sz="1200" dirty="0" err="1"/>
              <a:t>Spriggs</a:t>
            </a:r>
            <a:r>
              <a:rPr lang="en-US" sz="1200" dirty="0"/>
              <a:t>, II, </a:t>
            </a:r>
            <a:r>
              <a:rPr lang="en-US" sz="1200" i="1" dirty="0"/>
              <a:t>The Influence of Oral Arguments on the U.S. Supreme Court, </a:t>
            </a:r>
            <a:r>
              <a:rPr lang="en-US" sz="1200" dirty="0"/>
              <a:t>American Political Science Review, Vol. 100, No. 1, (2006)</a:t>
            </a:r>
          </a:p>
        </p:txBody>
      </p:sp>
    </p:spTree>
    <p:extLst>
      <p:ext uri="{BB962C8B-B14F-4D97-AF65-F5344CB8AC3E}">
        <p14:creationId xmlns:p14="http://schemas.microsoft.com/office/powerpoint/2010/main" val="384918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Ideology vs Quality</a:t>
            </a:r>
          </a:p>
        </p:txBody>
      </p:sp>
      <p:pic>
        <p:nvPicPr>
          <p:cNvPr id="4" name="Content Placeholder 3"/>
          <p:cNvPicPr>
            <a:picLocks noGrp="1"/>
          </p:cNvPicPr>
          <p:nvPr>
            <p:ph idx="1"/>
          </p:nvPr>
        </p:nvPicPr>
        <p:blipFill rotWithShape="1">
          <a:blip r:embed="rId2"/>
          <a:srcRect l="53877" t="28170" r="17796" b="26478"/>
          <a:stretch/>
        </p:blipFill>
        <p:spPr bwMode="auto">
          <a:xfrm>
            <a:off x="210065" y="1013254"/>
            <a:ext cx="8748584" cy="5369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435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Impact</a:t>
            </a:r>
          </a:p>
        </p:txBody>
      </p:sp>
      <p:pic>
        <p:nvPicPr>
          <p:cNvPr id="4" name="Content Placeholder 3"/>
          <p:cNvPicPr>
            <a:picLocks noGrp="1"/>
          </p:cNvPicPr>
          <p:nvPr>
            <p:ph idx="1"/>
          </p:nvPr>
        </p:nvPicPr>
        <p:blipFill rotWithShape="1">
          <a:blip r:embed="rId2"/>
          <a:srcRect l="45966" t="21127" r="10206" b="17747"/>
          <a:stretch/>
        </p:blipFill>
        <p:spPr bwMode="auto">
          <a:xfrm>
            <a:off x="271849" y="1025612"/>
            <a:ext cx="8674443" cy="5083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01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week</a:t>
            </a:r>
          </a:p>
        </p:txBody>
      </p:sp>
      <p:sp>
        <p:nvSpPr>
          <p:cNvPr id="3" name="Content Placeholder 2"/>
          <p:cNvSpPr>
            <a:spLocks noGrp="1"/>
          </p:cNvSpPr>
          <p:nvPr>
            <p:ph idx="1"/>
          </p:nvPr>
        </p:nvSpPr>
        <p:spPr/>
        <p:txBody>
          <a:bodyPr>
            <a:normAutofit/>
          </a:bodyPr>
          <a:lstStyle/>
          <a:p>
            <a:r>
              <a:rPr lang="en-US" sz="1800" i="1" dirty="0">
                <a:latin typeface="Arial" panose="020B0604020202020204" pitchFamily="34" charset="0"/>
                <a:cs typeface="Arial" panose="020B0604020202020204" pitchFamily="34" charset="0"/>
              </a:rPr>
              <a:t>January 16 — Partisan Gerrymandering &amp; Fourth Amendment</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Partisan Gerrymandering: </a:t>
            </a:r>
            <a:r>
              <a:rPr lang="en-US" sz="1800" dirty="0">
                <a:latin typeface="Arial" panose="020B0604020202020204" pitchFamily="34" charset="0"/>
                <a:cs typeface="Arial" panose="020B0604020202020204" pitchFamily="34" charset="0"/>
                <a:hlinkClick r:id="rId2"/>
              </a:rPr>
              <a:t>Gill v. </a:t>
            </a:r>
            <a:r>
              <a:rPr lang="en-US" sz="1800" dirty="0" err="1">
                <a:latin typeface="Arial" panose="020B0604020202020204" pitchFamily="34" charset="0"/>
                <a:cs typeface="Arial" panose="020B0604020202020204" pitchFamily="34" charset="0"/>
                <a:hlinkClick r:id="rId2"/>
              </a:rPr>
              <a:t>Whitford</a:t>
            </a:r>
            <a:endParaRPr lang="en-US" sz="1800" dirty="0">
              <a:latin typeface="Arial" panose="020B0604020202020204" pitchFamily="34" charset="0"/>
              <a:cs typeface="Arial" panose="020B0604020202020204" pitchFamily="34" charset="0"/>
            </a:endParaRPr>
          </a:p>
          <a:p>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Fourth Amendment: </a:t>
            </a:r>
            <a:r>
              <a:rPr lang="en-US" sz="1800" u="sng" dirty="0">
                <a:latin typeface="Arial" panose="020B0604020202020204" pitchFamily="34" charset="0"/>
                <a:cs typeface="Arial" panose="020B0604020202020204" pitchFamily="34" charset="0"/>
                <a:hlinkClick r:id="rId3"/>
              </a:rPr>
              <a:t>District of Columbia v. </a:t>
            </a:r>
            <a:r>
              <a:rPr lang="en-US" sz="1800" u="sng" dirty="0" err="1">
                <a:latin typeface="Arial" panose="020B0604020202020204" pitchFamily="34" charset="0"/>
                <a:cs typeface="Arial" panose="020B0604020202020204" pitchFamily="34" charset="0"/>
                <a:hlinkClick r:id="rId3"/>
              </a:rPr>
              <a:t>Wesby</a:t>
            </a:r>
            <a:endParaRPr lang="en-US" sz="1800" dirty="0"/>
          </a:p>
        </p:txBody>
      </p:sp>
    </p:spTree>
    <p:extLst>
      <p:ext uri="{BB962C8B-B14F-4D97-AF65-F5344CB8AC3E}">
        <p14:creationId xmlns:p14="http://schemas.microsoft.com/office/powerpoint/2010/main" val="204293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Today’s Agenda</a:t>
            </a:r>
          </a:p>
        </p:txBody>
      </p:sp>
      <p:sp>
        <p:nvSpPr>
          <p:cNvPr id="3" name="Content Placeholder 2"/>
          <p:cNvSpPr>
            <a:spLocks noGrp="1"/>
          </p:cNvSpPr>
          <p:nvPr>
            <p:ph idx="1"/>
          </p:nvPr>
        </p:nvSpPr>
        <p:spPr/>
        <p:txBody>
          <a:bodyPr>
            <a:normAutofit/>
          </a:bodyPr>
          <a:lstStyle/>
          <a:p>
            <a:pPr marL="457200" lvl="0" indent="-457200">
              <a:buAutoNum type="arabicPeriod"/>
            </a:pPr>
            <a:r>
              <a:rPr lang="en-US" sz="2000" dirty="0"/>
              <a:t>Focus of the class</a:t>
            </a:r>
          </a:p>
          <a:p>
            <a:pPr marL="457200" lvl="0" indent="-457200">
              <a:buAutoNum type="arabicPeriod"/>
            </a:pPr>
            <a:r>
              <a:rPr lang="en-US" sz="2000" dirty="0"/>
              <a:t>Assessment &amp; responsibilities</a:t>
            </a:r>
          </a:p>
          <a:p>
            <a:pPr marL="457200" indent="-457200">
              <a:buFont typeface="Arial"/>
              <a:buAutoNum type="arabicPeriod"/>
            </a:pPr>
            <a:r>
              <a:rPr lang="en-US" sz="2000" dirty="0"/>
              <a:t>Choosing cases</a:t>
            </a:r>
          </a:p>
          <a:p>
            <a:pPr marL="457200" lvl="0" indent="-457200">
              <a:buAutoNum type="arabicPeriod"/>
            </a:pPr>
            <a:r>
              <a:rPr lang="en-US" sz="2000" dirty="0"/>
              <a:t>Assigning cases</a:t>
            </a:r>
          </a:p>
          <a:p>
            <a:pPr marL="457200" lvl="0" indent="-457200">
              <a:buAutoNum type="arabicPeriod"/>
            </a:pPr>
            <a:r>
              <a:rPr lang="en-US" sz="2000" dirty="0"/>
              <a:t>The Supreme Court's internal workings</a:t>
            </a:r>
          </a:p>
          <a:p>
            <a:pPr marL="457200" lvl="0" indent="-457200">
              <a:buAutoNum type="arabicPeriod"/>
            </a:pPr>
            <a:r>
              <a:rPr lang="en-US" sz="2000" dirty="0"/>
              <a:t>Introduction to the literature</a:t>
            </a:r>
          </a:p>
          <a:p>
            <a:pPr marL="457200" lvl="0" indent="-457200">
              <a:buAutoNum type="arabicPeriod"/>
            </a:pPr>
            <a:r>
              <a:rPr lang="en-US" sz="2000" dirty="0"/>
              <a:t>The role of oral arguments</a:t>
            </a:r>
          </a:p>
          <a:p>
            <a:pPr lvl="0"/>
            <a:r>
              <a:rPr lang="en-US" sz="2000" dirty="0"/>
              <a:t> ​</a:t>
            </a:r>
            <a:endParaRPr lang="en-US" sz="1600" dirty="0"/>
          </a:p>
          <a:p>
            <a:pPr lvl="0"/>
            <a:endParaRPr lang="en-US" sz="2000" dirty="0"/>
          </a:p>
          <a:p>
            <a:endParaRPr lang="en-US" sz="2000" dirty="0"/>
          </a:p>
          <a:p>
            <a:endParaRPr lang="en-US" sz="2000" dirty="0"/>
          </a:p>
        </p:txBody>
      </p:sp>
    </p:spTree>
    <p:extLst>
      <p:ext uri="{BB962C8B-B14F-4D97-AF65-F5344CB8AC3E}">
        <p14:creationId xmlns:p14="http://schemas.microsoft.com/office/powerpoint/2010/main" val="30766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&amp; Assessment</a:t>
            </a:r>
          </a:p>
        </p:txBody>
      </p:sp>
      <p:sp>
        <p:nvSpPr>
          <p:cNvPr id="3" name="Content Placeholder 2"/>
          <p:cNvSpPr>
            <a:spLocks noGrp="1"/>
          </p:cNvSpPr>
          <p:nvPr>
            <p:ph idx="1"/>
          </p:nvPr>
        </p:nvSpPr>
        <p:spPr/>
        <p:txBody>
          <a:bodyPr>
            <a:normAutofit fontScale="92500" lnSpcReduction="10000"/>
          </a:bodyPr>
          <a:lstStyle/>
          <a:p>
            <a:r>
              <a:rPr lang="en-US" sz="2000" dirty="0"/>
              <a:t>Focus:</a:t>
            </a:r>
          </a:p>
          <a:p>
            <a:pPr marL="514350" indent="-514350">
              <a:buAutoNum type="arabicPeriod"/>
            </a:pPr>
            <a:r>
              <a:rPr lang="en-US" sz="2000" dirty="0"/>
              <a:t>Supreme Court agenda</a:t>
            </a:r>
          </a:p>
          <a:p>
            <a:pPr marL="514350" indent="-514350">
              <a:buAutoNum type="arabicPeriod"/>
            </a:pPr>
            <a:r>
              <a:rPr lang="en-US" sz="2000" dirty="0"/>
              <a:t>Judicial politics &amp; behavior</a:t>
            </a:r>
          </a:p>
          <a:p>
            <a:pPr marL="514350" indent="-514350">
              <a:buAutoNum type="arabicPeriod"/>
            </a:pPr>
            <a:r>
              <a:rPr lang="en-US" sz="2000" dirty="0"/>
              <a:t>Advocacy</a:t>
            </a:r>
          </a:p>
          <a:p>
            <a:pPr marL="514350" indent="-514350">
              <a:buAutoNum type="arabicPeriod"/>
            </a:pPr>
            <a:endParaRPr lang="en-US" sz="2000" dirty="0"/>
          </a:p>
          <a:p>
            <a:r>
              <a:rPr lang="en-US" sz="2000" dirty="0"/>
              <a:t>Assessment:</a:t>
            </a:r>
          </a:p>
          <a:p>
            <a:pPr marL="514350" indent="-514350">
              <a:buFont typeface="+mj-lt"/>
              <a:buAutoNum type="alphaLcParenR"/>
            </a:pPr>
            <a:r>
              <a:rPr lang="en-US" sz="2000" dirty="0"/>
              <a:t>Paper on #1 or #2 or #3 – or by agreement</a:t>
            </a:r>
          </a:p>
          <a:p>
            <a:pPr marL="514350" indent="-514350">
              <a:buFont typeface="+mj-lt"/>
              <a:buAutoNum type="alphaLcParenR"/>
            </a:pPr>
            <a:r>
              <a:rPr lang="en-US" sz="2000" dirty="0"/>
              <a:t>Class participation</a:t>
            </a:r>
          </a:p>
          <a:p>
            <a:pPr marL="514350" indent="-514350">
              <a:buFont typeface="+mj-lt"/>
              <a:buAutoNum type="alphaLcParenR"/>
            </a:pPr>
            <a:r>
              <a:rPr lang="en-US" sz="2000" dirty="0"/>
              <a:t>Class organization &amp; presentation</a:t>
            </a:r>
          </a:p>
          <a:p>
            <a:endParaRPr lang="en-US" sz="2000" dirty="0"/>
          </a:p>
          <a:p>
            <a:r>
              <a:rPr lang="en-US" sz="2000" dirty="0"/>
              <a:t>Responsibilities for (c): </a:t>
            </a:r>
          </a:p>
          <a:p>
            <a:pPr marL="1085850" lvl="1" indent="-342900">
              <a:buFont typeface="Arial" panose="020B0604020202020204" pitchFamily="34" charset="0"/>
              <a:buChar char="•"/>
            </a:pPr>
            <a:r>
              <a:rPr lang="en-US" sz="2000" dirty="0"/>
              <a:t>10 minute talk: no summaries</a:t>
            </a:r>
          </a:p>
          <a:p>
            <a:pPr marL="1085850" lvl="1" indent="-342900">
              <a:buFont typeface="Arial" panose="020B0604020202020204" pitchFamily="34" charset="0"/>
              <a:buChar char="•"/>
            </a:pPr>
            <a:r>
              <a:rPr lang="en-US" sz="2000" dirty="0"/>
              <a:t>Email links to both oral arguments, deal with any problems </a:t>
            </a:r>
          </a:p>
          <a:p>
            <a:pPr marL="1085850" lvl="1" indent="-342900">
              <a:buFont typeface="Arial" panose="020B0604020202020204" pitchFamily="34" charset="0"/>
              <a:buChar char="•"/>
            </a:pPr>
            <a:r>
              <a:rPr lang="en-US" sz="2000" dirty="0"/>
              <a:t>3 interesting short articles/blogs/podcasts</a:t>
            </a:r>
            <a:br>
              <a:rPr lang="en-US" sz="2000" dirty="0"/>
            </a:br>
            <a:r>
              <a:rPr lang="en-US" sz="2000" dirty="0"/>
              <a:t>* Useful websites: oyez.org, Scotusblog.com, Supremecourt.gov, newrepublic.com, fed-soc.org, volokh.com, atlantic.com, newyorker.com</a:t>
            </a:r>
          </a:p>
          <a:p>
            <a:endParaRPr lang="en-US" sz="2000" dirty="0"/>
          </a:p>
          <a:p>
            <a:r>
              <a:rPr lang="en-US" sz="2000" dirty="0"/>
              <a:t>Cases:  list = default</a:t>
            </a:r>
            <a:r>
              <a:rPr lang="is-IS" sz="2000" dirty="0"/>
              <a:t>…</a:t>
            </a:r>
            <a:endParaRPr lang="en-US" sz="2000" dirty="0"/>
          </a:p>
        </p:txBody>
      </p:sp>
    </p:spTree>
    <p:extLst>
      <p:ext uri="{BB962C8B-B14F-4D97-AF65-F5344CB8AC3E}">
        <p14:creationId xmlns:p14="http://schemas.microsoft.com/office/powerpoint/2010/main" val="26394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Proposed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272188"/>
              </p:ext>
            </p:extLst>
          </p:nvPr>
        </p:nvGraphicFramePr>
        <p:xfrm>
          <a:off x="169112" y="799060"/>
          <a:ext cx="8864289" cy="5577840"/>
        </p:xfrm>
        <a:graphic>
          <a:graphicData uri="http://schemas.openxmlformats.org/drawingml/2006/table">
            <a:tbl>
              <a:tblPr firstRow="1" bandRow="1">
                <a:tableStyleId>{5C22544A-7EE6-4342-B048-85BDC9FD1C3A}</a:tableStyleId>
              </a:tblPr>
              <a:tblGrid>
                <a:gridCol w="4437856">
                  <a:extLst>
                    <a:ext uri="{9D8B030D-6E8A-4147-A177-3AD203B41FA5}">
                      <a16:colId xmlns:a16="http://schemas.microsoft.com/office/drawing/2014/main" val="20000"/>
                    </a:ext>
                  </a:extLst>
                </a:gridCol>
                <a:gridCol w="4426433">
                  <a:extLst>
                    <a:ext uri="{9D8B030D-6E8A-4147-A177-3AD203B41FA5}">
                      <a16:colId xmlns:a16="http://schemas.microsoft.com/office/drawing/2014/main" val="20001"/>
                    </a:ext>
                  </a:extLst>
                </a:gridCol>
              </a:tblGrid>
              <a:tr h="370840">
                <a:tc>
                  <a:txBody>
                    <a:bodyPr/>
                    <a:lstStyle/>
                    <a:p>
                      <a:r>
                        <a:rPr lang="en-US" sz="1200" b="0" i="1" kern="1200" dirty="0">
                          <a:solidFill>
                            <a:schemeClr val="tx1"/>
                          </a:solidFill>
                          <a:effectLst/>
                          <a:latin typeface="Arial" panose="020B0604020202020204" pitchFamily="34" charset="0"/>
                          <a:ea typeface="+mn-ea"/>
                          <a:cs typeface="Arial" panose="020B0604020202020204" pitchFamily="34" charset="0"/>
                        </a:rPr>
                        <a:t>January 9 — Administration and Introduction</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 </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January 16 — Partisan Gerrymandering &amp; Fourth Amendment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Partisan Gerrymandering: </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3"/>
                        </a:rPr>
                        <a:t>Gill v. Whitford</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10.3.2017]</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Fourth Amendment: </a:t>
                      </a:r>
                      <a:r>
                        <a:rPr lang="en-US" sz="1200" b="0" u="sng" kern="1200" dirty="0">
                          <a:solidFill>
                            <a:schemeClr val="tx1"/>
                          </a:solidFill>
                          <a:effectLst/>
                          <a:latin typeface="Arial" panose="020B0604020202020204" pitchFamily="34" charset="0"/>
                          <a:ea typeface="+mn-ea"/>
                          <a:cs typeface="Arial" panose="020B0604020202020204" pitchFamily="34" charset="0"/>
                          <a:hlinkClick r:id="rId4"/>
                        </a:rPr>
                        <a:t>District of Columbia v. </a:t>
                      </a:r>
                      <a:r>
                        <a:rPr lang="en-US" sz="1200" b="0" u="sng" kern="1200" dirty="0" err="1">
                          <a:solidFill>
                            <a:schemeClr val="tx1"/>
                          </a:solidFill>
                          <a:effectLst/>
                          <a:latin typeface="Arial" panose="020B0604020202020204" pitchFamily="34" charset="0"/>
                          <a:ea typeface="+mn-ea"/>
                          <a:cs typeface="Arial" panose="020B0604020202020204" pitchFamily="34" charset="0"/>
                          <a:hlinkClick r:id="rId4"/>
                        </a:rPr>
                        <a:t>Wesby</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10.4.2017]</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January 23 — Criminal Procedure &amp; Employment </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Criminal Procedure: </a:t>
                      </a:r>
                      <a:r>
                        <a:rPr lang="en-US" sz="1200" b="0" u="sng" kern="1200" dirty="0">
                          <a:solidFill>
                            <a:schemeClr val="tx1"/>
                          </a:solidFill>
                          <a:effectLst/>
                          <a:latin typeface="Arial" panose="020B0604020202020204" pitchFamily="34" charset="0"/>
                          <a:ea typeface="+mn-ea"/>
                          <a:cs typeface="Arial" panose="020B0604020202020204" pitchFamily="34" charset="0"/>
                          <a:hlinkClick r:id="rId5"/>
                        </a:rPr>
                        <a:t>Class v. United States</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10.4.2017]</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Employment: </a:t>
                      </a:r>
                      <a:r>
                        <a:rPr lang="en-US" sz="1200" b="0" kern="1200" dirty="0">
                          <a:solidFill>
                            <a:schemeClr val="tx1"/>
                          </a:solidFill>
                          <a:effectLst/>
                          <a:latin typeface="Arial" panose="020B0604020202020204" pitchFamily="34" charset="0"/>
                          <a:ea typeface="+mn-ea"/>
                          <a:cs typeface="Arial" panose="020B0604020202020204" pitchFamily="34" charset="0"/>
                          <a:hlinkClick r:id="rId6"/>
                        </a:rPr>
                        <a:t>Ernst &amp; Young LLP v. Morris</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10.2.2017]</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January 30 — Separation of Powers &amp; Fourth Amendment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Separation of Powers: </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7"/>
                        </a:rPr>
                        <a:t>Patchak v. Zinke</a:t>
                      </a:r>
                      <a:r>
                        <a:rPr lang="en-US" sz="1200" b="0" u="none"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11.7.2017]</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Fourth Amendment: </a:t>
                      </a:r>
                      <a:r>
                        <a:rPr lang="en-US" sz="1200" b="0" kern="1200" dirty="0">
                          <a:solidFill>
                            <a:schemeClr val="tx1"/>
                          </a:solidFill>
                          <a:effectLst/>
                          <a:latin typeface="Arial" panose="020B0604020202020204" pitchFamily="34" charset="0"/>
                          <a:ea typeface="+mn-ea"/>
                          <a:cs typeface="Arial" panose="020B0604020202020204" pitchFamily="34" charset="0"/>
                          <a:hlinkClick r:id="rId8"/>
                        </a:rPr>
                        <a:t>Carpenter v. United States</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11.29.2017]</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February 6 — Immigration &amp; Federalism</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Immigration: </a:t>
                      </a:r>
                      <a:r>
                        <a:rPr lang="en-US" sz="1200" b="0" kern="1200" dirty="0">
                          <a:solidFill>
                            <a:schemeClr val="tx1"/>
                          </a:solidFill>
                          <a:effectLst/>
                          <a:latin typeface="Arial" panose="020B0604020202020204" pitchFamily="34" charset="0"/>
                          <a:ea typeface="+mn-ea"/>
                          <a:cs typeface="Arial" panose="020B0604020202020204" pitchFamily="34" charset="0"/>
                          <a:hlinkClick r:id="rId9"/>
                        </a:rPr>
                        <a:t>Jennings v. Rodriguez</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10.3.2017]</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Federalism: </a:t>
                      </a:r>
                      <a:r>
                        <a:rPr lang="en-US" sz="1200" b="0" kern="1200" dirty="0">
                          <a:solidFill>
                            <a:schemeClr val="tx1"/>
                          </a:solidFill>
                          <a:effectLst/>
                          <a:latin typeface="Arial" panose="020B0604020202020204" pitchFamily="34" charset="0"/>
                          <a:ea typeface="+mn-ea"/>
                          <a:cs typeface="Arial" panose="020B0604020202020204" pitchFamily="34" charset="0"/>
                          <a:hlinkClick r:id="rId10"/>
                        </a:rPr>
                        <a:t>Christie v. NCAA</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12.4.2017]</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February 13 — First Amendment &amp; Water Rights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u="none" kern="1200" dirty="0">
                          <a:solidFill>
                            <a:schemeClr val="tx1"/>
                          </a:solidFill>
                          <a:effectLst/>
                          <a:latin typeface="Arial" panose="020B0604020202020204" pitchFamily="34" charset="0"/>
                          <a:ea typeface="+mn-ea"/>
                          <a:cs typeface="Arial" panose="020B0604020202020204" pitchFamily="34" charset="0"/>
                        </a:rPr>
                        <a:t>First Amendment: </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11"/>
                        </a:rPr>
                        <a:t>Masterpiece </a:t>
                      </a:r>
                      <a:r>
                        <a:rPr lang="en-US" sz="1200" b="0" u="none" kern="1200" dirty="0" err="1">
                          <a:solidFill>
                            <a:schemeClr val="tx1"/>
                          </a:solidFill>
                          <a:effectLst/>
                          <a:latin typeface="Arial" panose="020B0604020202020204" pitchFamily="34" charset="0"/>
                          <a:ea typeface="+mn-ea"/>
                          <a:cs typeface="Arial" panose="020B0604020202020204" pitchFamily="34" charset="0"/>
                          <a:hlinkClick r:id="rId11"/>
                        </a:rPr>
                        <a:t>Cakeshop</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11"/>
                        </a:rPr>
                        <a:t>, Ltd. v. Colorado Civil Rights Commission</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12.5.2017]</a:t>
                      </a:r>
                    </a:p>
                    <a:p>
                      <a:r>
                        <a:rPr lang="en-US" sz="1200" b="0" kern="1200" dirty="0">
                          <a:solidFill>
                            <a:schemeClr val="tx1"/>
                          </a:solidFill>
                          <a:effectLst/>
                          <a:latin typeface="Arial" panose="020B0604020202020204" pitchFamily="34" charset="0"/>
                          <a:ea typeface="+mn-ea"/>
                          <a:cs typeface="Arial" panose="020B0604020202020204" pitchFamily="34" charset="0"/>
                        </a:rPr>
                        <a:t>Water Rights: </a:t>
                      </a:r>
                      <a:r>
                        <a:rPr lang="en-US" sz="1200" b="0" kern="1200" dirty="0">
                          <a:solidFill>
                            <a:schemeClr val="tx1"/>
                          </a:solidFill>
                          <a:effectLst/>
                          <a:latin typeface="Arial" panose="020B0604020202020204" pitchFamily="34" charset="0"/>
                          <a:ea typeface="+mn-ea"/>
                          <a:cs typeface="Arial" panose="020B0604020202020204" pitchFamily="34" charset="0"/>
                          <a:hlinkClick r:id="rId12"/>
                        </a:rPr>
                        <a:t>Florida v. Georgia</a:t>
                      </a:r>
                      <a:r>
                        <a:rPr lang="en-US" sz="1200" b="0" kern="1200" dirty="0">
                          <a:solidFill>
                            <a:schemeClr val="tx1"/>
                          </a:solidFill>
                          <a:effectLst/>
                          <a:latin typeface="Arial" panose="020B0604020202020204" pitchFamily="34" charset="0"/>
                          <a:ea typeface="+mn-ea"/>
                          <a:cs typeface="Arial" panose="020B0604020202020204" pitchFamily="34" charset="0"/>
                        </a:rPr>
                        <a:t>, [Arg. 1.8.2018] </a:t>
                      </a:r>
                      <a:r>
                        <a:rPr lang="en-US" sz="1200" b="0" i="1" kern="1200" dirty="0">
                          <a:solidFill>
                            <a:schemeClr val="tx1"/>
                          </a:solidFill>
                          <a:effectLst/>
                          <a:latin typeface="Arial" panose="020B0604020202020204" pitchFamily="34" charset="0"/>
                          <a:ea typeface="+mn-ea"/>
                          <a:cs typeface="Arial" panose="020B0604020202020204" pitchFamily="34" charset="0"/>
                        </a:rPr>
                        <a:t>or </a:t>
                      </a:r>
                    </a:p>
                    <a:p>
                      <a:r>
                        <a:rPr lang="en-US" sz="1200" b="0" i="0" kern="1200" dirty="0">
                          <a:solidFill>
                            <a:schemeClr val="tx1"/>
                          </a:solidFill>
                          <a:effectLst/>
                          <a:latin typeface="Arial" panose="020B0604020202020204" pitchFamily="34" charset="0"/>
                          <a:ea typeface="+mn-ea"/>
                          <a:cs typeface="Arial" panose="020B0604020202020204" pitchFamily="34" charset="0"/>
                          <a:hlinkClick r:id="rId13"/>
                        </a:rPr>
                        <a:t>Texas v. New Mexico and Colorado</a:t>
                      </a:r>
                      <a:r>
                        <a:rPr lang="en-US" sz="1200" b="0" i="0" kern="1200" dirty="0">
                          <a:solidFill>
                            <a:schemeClr val="tx1"/>
                          </a:solidFill>
                          <a:effectLst/>
                          <a:latin typeface="Arial" panose="020B0604020202020204" pitchFamily="34" charset="0"/>
                          <a:ea typeface="+mn-ea"/>
                          <a:cs typeface="Arial" panose="020B0604020202020204" pitchFamily="34" charset="0"/>
                        </a:rPr>
                        <a:t>, [Arg. 1.8.2018]</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February 20 — Voter Registration &amp; Fourth Amendment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Voter Registration: </a:t>
                      </a:r>
                      <a:r>
                        <a:rPr lang="en-US" sz="1200" b="0" kern="1200" dirty="0">
                          <a:solidFill>
                            <a:schemeClr val="tx1"/>
                          </a:solidFill>
                          <a:effectLst/>
                          <a:latin typeface="Arial" panose="020B0604020202020204" pitchFamily="34" charset="0"/>
                          <a:ea typeface="+mn-ea"/>
                          <a:cs typeface="Arial" panose="020B0604020202020204" pitchFamily="34" charset="0"/>
                          <a:hlinkClick r:id="rId14"/>
                        </a:rPr>
                        <a:t>Husted v. A. Philip Randolph Inst.</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1.8.2018]</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Fourth Amendment: </a:t>
                      </a:r>
                      <a:r>
                        <a:rPr lang="en-US" sz="1200" b="0" kern="1200" dirty="0">
                          <a:solidFill>
                            <a:schemeClr val="tx1"/>
                          </a:solidFill>
                          <a:effectLst/>
                          <a:latin typeface="Arial" panose="020B0604020202020204" pitchFamily="34" charset="0"/>
                          <a:ea typeface="+mn-ea"/>
                          <a:cs typeface="Arial" panose="020B0604020202020204" pitchFamily="34" charset="0"/>
                          <a:hlinkClick r:id="rId15"/>
                        </a:rPr>
                        <a:t>Collins v. Virginia</a:t>
                      </a:r>
                      <a:r>
                        <a:rPr lang="en-US" sz="1200" b="0" kern="1200" dirty="0">
                          <a:solidFill>
                            <a:schemeClr val="tx1"/>
                          </a:solidFill>
                          <a:effectLst/>
                          <a:latin typeface="Arial" panose="020B0604020202020204" pitchFamily="34" charset="0"/>
                          <a:ea typeface="+mn-ea"/>
                          <a:cs typeface="Arial" panose="020B0604020202020204" pitchFamily="34" charset="0"/>
                        </a:rPr>
                        <a:t>, [Arg. 1.9.2018]</a:t>
                      </a:r>
                      <a:endParaRPr lang="en-US" sz="1200" b="0"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en-US" sz="1200" b="0" i="1" kern="1200" dirty="0">
                          <a:solidFill>
                            <a:schemeClr val="tx1"/>
                          </a:solidFill>
                          <a:effectLst/>
                          <a:latin typeface="Arial" panose="020B0604020202020204" pitchFamily="34" charset="0"/>
                          <a:ea typeface="+mn-ea"/>
                          <a:cs typeface="Arial" panose="020B0604020202020204" pitchFamily="34" charset="0"/>
                        </a:rPr>
                        <a:t>February 27 — Fourth Amendment &amp; Separation of Powers/Seventh Amendment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Fourth Amendment: </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16"/>
                        </a:rPr>
                        <a:t>Byrd v. United States </a:t>
                      </a:r>
                      <a:r>
                        <a:rPr lang="en-US" sz="1200" b="0" kern="1200" dirty="0">
                          <a:solidFill>
                            <a:schemeClr val="tx1"/>
                          </a:solidFill>
                          <a:effectLst/>
                          <a:latin typeface="Arial" panose="020B0604020202020204" pitchFamily="34" charset="0"/>
                          <a:ea typeface="+mn-ea"/>
                          <a:cs typeface="Arial" panose="020B0604020202020204" pitchFamily="34" charset="0"/>
                        </a:rPr>
                        <a:t>[Arg. 1.9.2017]</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Separation of Powers/Seventh Amendment: </a:t>
                      </a:r>
                      <a:r>
                        <a:rPr lang="en-US" sz="1200" b="0" kern="1200" dirty="0">
                          <a:solidFill>
                            <a:schemeClr val="tx1"/>
                          </a:solidFill>
                          <a:effectLst/>
                          <a:latin typeface="Arial" panose="020B0604020202020204" pitchFamily="34" charset="0"/>
                          <a:ea typeface="+mn-ea"/>
                          <a:cs typeface="Arial" panose="020B0604020202020204" pitchFamily="34" charset="0"/>
                          <a:hlinkClick r:id="rId17"/>
                        </a:rPr>
                        <a:t>Oil States Energy Services v. Greene’s Energy Group</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11.27.2017]</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March 6 — Fifth Amendment &amp; Double Jeopardy</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Fifth Amendment: </a:t>
                      </a:r>
                      <a:r>
                        <a:rPr lang="en-US" sz="1200" b="0" u="none" kern="1200" dirty="0">
                          <a:solidFill>
                            <a:schemeClr val="tx1"/>
                          </a:solidFill>
                          <a:effectLst/>
                          <a:latin typeface="Arial" panose="020B0604020202020204" pitchFamily="34" charset="0"/>
                          <a:ea typeface="+mn-ea"/>
                          <a:cs typeface="Arial" panose="020B0604020202020204" pitchFamily="34" charset="0"/>
                          <a:hlinkClick r:id="rId18"/>
                        </a:rPr>
                        <a:t>City of Hays v. Vogt</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2.20.2018]</a:t>
                      </a:r>
                      <a:br>
                        <a:rPr lang="en-US" sz="1200" b="0" kern="1200" dirty="0">
                          <a:solidFill>
                            <a:schemeClr val="tx1"/>
                          </a:solidFill>
                          <a:effectLst/>
                          <a:latin typeface="Arial" panose="020B0604020202020204" pitchFamily="34" charset="0"/>
                          <a:ea typeface="+mn-ea"/>
                          <a:cs typeface="Arial" panose="020B0604020202020204" pitchFamily="34" charset="0"/>
                        </a:rPr>
                      </a:br>
                      <a:r>
                        <a:rPr lang="en-US" sz="1200" b="0" kern="1200" dirty="0">
                          <a:solidFill>
                            <a:schemeClr val="tx1"/>
                          </a:solidFill>
                          <a:effectLst/>
                          <a:latin typeface="Arial" panose="020B0604020202020204" pitchFamily="34" charset="0"/>
                          <a:ea typeface="+mn-ea"/>
                          <a:cs typeface="Arial" panose="020B0604020202020204" pitchFamily="34" charset="0"/>
                        </a:rPr>
                        <a:t>Double Jeopardy: </a:t>
                      </a:r>
                      <a:r>
                        <a:rPr lang="en-US" sz="1200" b="0" kern="1200" dirty="0">
                          <a:solidFill>
                            <a:schemeClr val="tx1"/>
                          </a:solidFill>
                          <a:effectLst/>
                          <a:latin typeface="Arial" panose="020B0604020202020204" pitchFamily="34" charset="0"/>
                          <a:ea typeface="+mn-ea"/>
                          <a:cs typeface="Arial" panose="020B0604020202020204" pitchFamily="34" charset="0"/>
                          <a:hlinkClick r:id="rId19"/>
                        </a:rPr>
                        <a:t>Currier v. Virginia</a:t>
                      </a:r>
                      <a:r>
                        <a:rPr lang="en-US" sz="1200" b="0"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err="1">
                          <a:solidFill>
                            <a:schemeClr val="tx1"/>
                          </a:solidFill>
                          <a:effectLst/>
                          <a:latin typeface="Arial" panose="020B0604020202020204" pitchFamily="34" charset="0"/>
                          <a:ea typeface="+mn-ea"/>
                          <a:cs typeface="Arial" panose="020B0604020202020204" pitchFamily="34" charset="0"/>
                        </a:rPr>
                        <a:t>Arg</a:t>
                      </a:r>
                      <a:r>
                        <a:rPr lang="en-US" sz="1200" b="0" kern="1200" dirty="0">
                          <a:solidFill>
                            <a:schemeClr val="tx1"/>
                          </a:solidFill>
                          <a:effectLst/>
                          <a:latin typeface="Arial" panose="020B0604020202020204" pitchFamily="34" charset="0"/>
                          <a:ea typeface="+mn-ea"/>
                          <a:cs typeface="Arial" panose="020B0604020202020204" pitchFamily="34" charset="0"/>
                        </a:rPr>
                        <a:t>: 2.20.2018]</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i="1" kern="1200" dirty="0">
                          <a:solidFill>
                            <a:schemeClr val="tx1"/>
                          </a:solidFill>
                          <a:effectLst/>
                          <a:latin typeface="Arial" panose="020B0604020202020204" pitchFamily="34" charset="0"/>
                          <a:ea typeface="+mn-ea"/>
                          <a:cs typeface="Arial" panose="020B0604020202020204" pitchFamily="34" charset="0"/>
                        </a:rPr>
                        <a:t>March 13 — Plain Error Review &amp; First Amendment/Union Dues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Plain Error: </a:t>
                      </a:r>
                      <a:r>
                        <a:rPr lang="en-US" sz="1200" b="0" kern="1200" dirty="0">
                          <a:solidFill>
                            <a:schemeClr val="tx1"/>
                          </a:solidFill>
                          <a:effectLst/>
                          <a:latin typeface="Arial" panose="020B0604020202020204" pitchFamily="34" charset="0"/>
                          <a:ea typeface="+mn-ea"/>
                          <a:cs typeface="Arial" panose="020B0604020202020204" pitchFamily="34" charset="0"/>
                          <a:hlinkClick r:id="rId20"/>
                        </a:rPr>
                        <a:t>Rosales-Mireles v. United States</a:t>
                      </a:r>
                      <a:r>
                        <a:rPr lang="en-US" sz="1200" b="0" kern="1200" dirty="0">
                          <a:solidFill>
                            <a:schemeClr val="tx1"/>
                          </a:solidFill>
                          <a:effectLst/>
                          <a:latin typeface="Arial" panose="020B0604020202020204" pitchFamily="34" charset="0"/>
                          <a:ea typeface="+mn-ea"/>
                          <a:cs typeface="Arial" panose="020B0604020202020204" pitchFamily="34" charset="0"/>
                        </a:rPr>
                        <a:t>, [Arg. 2.21.2018]</a:t>
                      </a:r>
                    </a:p>
                    <a:p>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First Amendment/Union Dues: </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hlinkClick r:id="rId21"/>
                        </a:rPr>
                        <a:t>Janus v. Am. </a:t>
                      </a:r>
                      <a:r>
                        <a:rPr lang="en-US" sz="1200" b="0" i="0" u="none" strike="noStrike" kern="1200" baseline="0" dirty="0" err="1">
                          <a:solidFill>
                            <a:schemeClr val="tx1"/>
                          </a:solidFill>
                          <a:effectLst/>
                          <a:latin typeface="Arial" panose="020B0604020202020204" pitchFamily="34" charset="0"/>
                          <a:ea typeface="+mn-ea"/>
                          <a:cs typeface="Arial" panose="020B0604020202020204" pitchFamily="34" charset="0"/>
                          <a:hlinkClick r:id="rId21"/>
                        </a:rPr>
                        <a:t>Fed’n</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hlinkClick r:id="rId21"/>
                        </a:rPr>
                        <a:t> of State, County &amp; Municipal Employees, Council 31</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 [Arg. 2.26.2018]</a:t>
                      </a:r>
                      <a:endParaRPr lang="en-US" sz="1200" b="0" i="0" u="none" strike="noStrike" baseline="0" dirty="0">
                        <a:solidFill>
                          <a:schemeClr val="tx1"/>
                        </a:solidFill>
                        <a:latin typeface="Arial" panose="020B0604020202020204" pitchFamily="34" charset="0"/>
                        <a:cs typeface="Arial" panose="020B0604020202020204" pitchFamily="34" charset="0"/>
                      </a:endParaRPr>
                    </a:p>
                    <a:p>
                      <a:pPr marR="0" algn="l" rtl="0"/>
                      <a:r>
                        <a:rPr lang="en-US" sz="1200" b="0" i="1" u="none" strike="noStrike" baseline="0" dirty="0">
                          <a:solidFill>
                            <a:schemeClr val="tx1"/>
                          </a:solidFill>
                          <a:latin typeface="Arial" panose="020B0604020202020204" pitchFamily="34" charset="0"/>
                          <a:cs typeface="Arial" panose="020B0604020202020204" pitchFamily="34" charset="0"/>
                        </a:rPr>
                        <a:t>March 22 — no class, spring break</a:t>
                      </a:r>
                    </a:p>
                    <a:p>
                      <a:pPr marR="0" algn="l" rtl="0"/>
                      <a:endParaRPr lang="en-US" sz="1200" b="0" i="1" u="none" strike="noStrike" baseline="0" dirty="0">
                        <a:solidFill>
                          <a:schemeClr val="tx1"/>
                        </a:solidFill>
                        <a:latin typeface="Arial" panose="020B0604020202020204" pitchFamily="34" charset="0"/>
                        <a:cs typeface="Arial" panose="020B0604020202020204" pitchFamily="34" charset="0"/>
                      </a:endParaRPr>
                    </a:p>
                    <a:p>
                      <a:pPr marR="0" algn="l" rtl="0"/>
                      <a:r>
                        <a:rPr lang="en-US" sz="1200" b="0" i="1" u="none" strike="noStrike" baseline="0" dirty="0">
                          <a:solidFill>
                            <a:schemeClr val="tx1"/>
                          </a:solidFill>
                          <a:latin typeface="Arial" panose="020B0604020202020204" pitchFamily="34" charset="0"/>
                          <a:cs typeface="Arial" panose="020B0604020202020204" pitchFamily="34" charset="0"/>
                        </a:rPr>
                        <a:t>March 20 — Antitrust &amp; Privacy </a:t>
                      </a:r>
                    </a:p>
                    <a:p>
                      <a:pPr marR="0" algn="l" rtl="0"/>
                      <a:r>
                        <a:rPr lang="en-US" sz="1200" b="0" i="0" u="none" strike="noStrike" baseline="0" dirty="0">
                          <a:solidFill>
                            <a:schemeClr val="tx1"/>
                          </a:solidFill>
                          <a:latin typeface="Arial" panose="020B0604020202020204" pitchFamily="34" charset="0"/>
                          <a:cs typeface="Arial" panose="020B0604020202020204" pitchFamily="34" charset="0"/>
                        </a:rPr>
                        <a:t>Antitrust:  </a:t>
                      </a:r>
                      <a:r>
                        <a:rPr lang="en-US" sz="1200" b="0" i="0" u="none" strike="noStrike" baseline="0" dirty="0">
                          <a:solidFill>
                            <a:schemeClr val="tx1"/>
                          </a:solidFill>
                          <a:latin typeface="Arial" panose="020B0604020202020204" pitchFamily="34" charset="0"/>
                          <a:cs typeface="Arial" panose="020B0604020202020204" pitchFamily="34" charset="0"/>
                          <a:hlinkClick r:id="rId22"/>
                        </a:rPr>
                        <a:t>Ohio v. American Express</a:t>
                      </a:r>
                      <a:r>
                        <a:rPr lang="en-US" sz="1200" b="0" i="0" u="none" strike="noStrike" baseline="0" dirty="0">
                          <a:solidFill>
                            <a:schemeClr val="tx1"/>
                          </a:solidFill>
                          <a:latin typeface="Arial" panose="020B0604020202020204" pitchFamily="34" charset="0"/>
                          <a:cs typeface="Arial" panose="020B0604020202020204" pitchFamily="34" charset="0"/>
                        </a:rPr>
                        <a:t>, [Arg. 2.26.2018]</a:t>
                      </a:r>
                      <a:endParaRPr lang="en-US" sz="1200" b="0" i="0" u="none" strike="noStrike" baseline="0" dirty="0">
                        <a:solidFill>
                          <a:schemeClr val="tx1"/>
                        </a:solidFill>
                        <a:latin typeface="Arial" panose="020B0604020202020204" pitchFamily="34" charset="0"/>
                        <a:cs typeface="Arial" panose="020B0604020202020204" pitchFamily="34" charset="0"/>
                        <a:hlinkClick r:id="rId23"/>
                      </a:endParaRPr>
                    </a:p>
                    <a:p>
                      <a:pPr marR="0" algn="l" rtl="0"/>
                      <a:r>
                        <a:rPr lang="en-US" sz="1200" b="0" i="0" u="none" strike="noStrike" baseline="0" dirty="0">
                          <a:solidFill>
                            <a:schemeClr val="tx1"/>
                          </a:solidFill>
                          <a:latin typeface="Arial" panose="020B0604020202020204" pitchFamily="34" charset="0"/>
                          <a:cs typeface="Arial" panose="020B0604020202020204" pitchFamily="34" charset="0"/>
                        </a:rPr>
                        <a:t>Privacy: </a:t>
                      </a:r>
                      <a:r>
                        <a:rPr lang="en-US" sz="1200" b="0" i="0" u="none" strike="noStrike" baseline="0" dirty="0">
                          <a:solidFill>
                            <a:schemeClr val="tx1"/>
                          </a:solidFill>
                          <a:latin typeface="Arial" panose="020B0604020202020204" pitchFamily="34" charset="0"/>
                          <a:cs typeface="Arial" panose="020B0604020202020204" pitchFamily="34" charset="0"/>
                          <a:hlinkClick r:id="rId24"/>
                        </a:rPr>
                        <a:t>United States v. Microsoft Corp.</a:t>
                      </a:r>
                      <a:r>
                        <a:rPr lang="en-US" sz="1200" b="0" i="0" u="none" strike="noStrike" baseline="0" dirty="0">
                          <a:solidFill>
                            <a:schemeClr val="tx1"/>
                          </a:solidFill>
                          <a:latin typeface="Arial" panose="020B0604020202020204" pitchFamily="34" charset="0"/>
                          <a:cs typeface="Arial" panose="020B0604020202020204" pitchFamily="34" charset="0"/>
                        </a:rPr>
                        <a:t>, [Arg. 2.27.2018]</a:t>
                      </a:r>
                    </a:p>
                    <a:p>
                      <a:pPr marR="0" algn="l" rtl="0"/>
                      <a:endParaRPr lang="en-US" sz="1200" b="0" i="0" u="none" strike="noStrike" baseline="0" dirty="0">
                        <a:solidFill>
                          <a:schemeClr val="tx1"/>
                        </a:solidFill>
                        <a:latin typeface="Arial" panose="020B0604020202020204" pitchFamily="34" charset="0"/>
                        <a:cs typeface="Arial" panose="020B0604020202020204" pitchFamily="34" charset="0"/>
                      </a:endParaRPr>
                    </a:p>
                    <a:p>
                      <a:pPr marR="0" algn="l" rtl="0"/>
                      <a:r>
                        <a:rPr lang="en-US" sz="1200" b="0" i="1" u="none" strike="noStrike" baseline="0" dirty="0">
                          <a:solidFill>
                            <a:schemeClr val="tx1"/>
                          </a:solidFill>
                          <a:latin typeface="Arial" panose="020B0604020202020204" pitchFamily="34" charset="0"/>
                          <a:cs typeface="Arial" panose="020B0604020202020204" pitchFamily="34" charset="0"/>
                        </a:rPr>
                        <a:t>March 27  — No Class – Spring Break</a:t>
                      </a:r>
                    </a:p>
                    <a:p>
                      <a:pPr marR="0" algn="l" rtl="0"/>
                      <a:endParaRPr lang="en-US" sz="1200" b="0" i="1" u="none" strike="noStrike" baseline="0" dirty="0">
                        <a:solidFill>
                          <a:schemeClr val="tx1"/>
                        </a:solidFill>
                        <a:latin typeface="Arial" panose="020B0604020202020204" pitchFamily="34" charset="0"/>
                        <a:cs typeface="Arial" panose="020B0604020202020204" pitchFamily="34" charset="0"/>
                      </a:endParaRPr>
                    </a:p>
                    <a:p>
                      <a:pPr marR="0" algn="l" rtl="0"/>
                      <a:r>
                        <a:rPr lang="en-US" sz="1200" b="0" i="1" u="none" strike="noStrike" baseline="0" dirty="0">
                          <a:solidFill>
                            <a:schemeClr val="tx1"/>
                          </a:solidFill>
                          <a:latin typeface="Arial" panose="020B0604020202020204" pitchFamily="34" charset="0"/>
                          <a:cs typeface="Arial" panose="020B0604020202020204" pitchFamily="34" charset="0"/>
                        </a:rPr>
                        <a:t>April 3 — First Amendment x 2</a:t>
                      </a:r>
                    </a:p>
                    <a:p>
                      <a:pPr marR="0" algn="l" rtl="0"/>
                      <a:r>
                        <a:rPr lang="en-US" sz="1200" b="0" i="0" u="none" strike="noStrike" baseline="0" dirty="0">
                          <a:solidFill>
                            <a:schemeClr val="tx1"/>
                          </a:solidFill>
                          <a:latin typeface="Arial" panose="020B0604020202020204" pitchFamily="34" charset="0"/>
                          <a:cs typeface="Arial" panose="020B0604020202020204" pitchFamily="34" charset="0"/>
                        </a:rPr>
                        <a:t>First Amendment (retaliation): </a:t>
                      </a:r>
                      <a:r>
                        <a:rPr lang="en-US" sz="1200" b="0" i="0" u="none" strike="noStrike" baseline="0" dirty="0">
                          <a:solidFill>
                            <a:schemeClr val="tx1"/>
                          </a:solidFill>
                          <a:latin typeface="Arial" panose="020B0604020202020204" pitchFamily="34" charset="0"/>
                          <a:cs typeface="Arial" panose="020B0604020202020204" pitchFamily="34" charset="0"/>
                          <a:hlinkClick r:id="rId25"/>
                        </a:rPr>
                        <a:t>Lozman v. City of Riviera Beach, Florida</a:t>
                      </a:r>
                      <a:r>
                        <a:rPr lang="en-US" sz="1200" b="0" i="0" u="none" strike="noStrike" baseline="0" dirty="0">
                          <a:solidFill>
                            <a:schemeClr val="tx1"/>
                          </a:solidFill>
                          <a:latin typeface="Arial" panose="020B0604020202020204" pitchFamily="34" charset="0"/>
                          <a:cs typeface="Arial" panose="020B0604020202020204" pitchFamily="34" charset="0"/>
                        </a:rPr>
                        <a:t>, [Arg. 2.27.2018]</a:t>
                      </a:r>
                      <a:br>
                        <a:rPr lang="en-US" sz="1200" b="0" i="0" u="none" strike="noStrike" baseline="0" dirty="0">
                          <a:solidFill>
                            <a:schemeClr val="tx1"/>
                          </a:solidFill>
                          <a:latin typeface="Arial" panose="020B0604020202020204" pitchFamily="34" charset="0"/>
                          <a:cs typeface="Arial" panose="020B0604020202020204" pitchFamily="34" charset="0"/>
                          <a:hlinkClick r:id="rId26"/>
                        </a:rPr>
                      </a:br>
                      <a:r>
                        <a:rPr lang="en-US" sz="1200" b="0" i="0" u="none" strike="noStrike" baseline="0" dirty="0">
                          <a:solidFill>
                            <a:schemeClr val="tx1"/>
                          </a:solidFill>
                          <a:latin typeface="Arial" panose="020B0604020202020204" pitchFamily="34" charset="0"/>
                          <a:cs typeface="Arial" panose="020B0604020202020204" pitchFamily="34" charset="0"/>
                        </a:rPr>
                        <a:t>First Amendment (polling place restrictions): </a:t>
                      </a:r>
                      <a:r>
                        <a:rPr lang="en-US" sz="1200" b="0" i="0" u="none" strike="noStrike" baseline="0" dirty="0">
                          <a:solidFill>
                            <a:schemeClr val="tx1"/>
                          </a:solidFill>
                          <a:latin typeface="Arial" panose="020B0604020202020204" pitchFamily="34" charset="0"/>
                          <a:cs typeface="Arial" panose="020B0604020202020204" pitchFamily="34" charset="0"/>
                          <a:hlinkClick r:id="rId27"/>
                        </a:rPr>
                        <a:t>Minnesota Voters Alliance v. </a:t>
                      </a:r>
                      <a:r>
                        <a:rPr lang="en-US" sz="1200" b="0" i="0" u="none" strike="noStrike" baseline="0" dirty="0" err="1">
                          <a:solidFill>
                            <a:schemeClr val="tx1"/>
                          </a:solidFill>
                          <a:latin typeface="Arial" panose="020B0604020202020204" pitchFamily="34" charset="0"/>
                          <a:cs typeface="Arial" panose="020B0604020202020204" pitchFamily="34" charset="0"/>
                          <a:hlinkClick r:id="rId27"/>
                        </a:rPr>
                        <a:t>Mansky</a:t>
                      </a:r>
                      <a:r>
                        <a:rPr lang="en-US" sz="1200" b="0" i="0" u="none" strike="noStrike" baseline="0" dirty="0">
                          <a:solidFill>
                            <a:schemeClr val="tx1"/>
                          </a:solidFill>
                          <a:latin typeface="Arial" panose="020B0604020202020204" pitchFamily="34" charset="0"/>
                          <a:cs typeface="Arial" panose="020B0604020202020204" pitchFamily="34" charset="0"/>
                        </a:rPr>
                        <a:t>, [Arg. 2.28.2018]</a:t>
                      </a:r>
                    </a:p>
                    <a:p>
                      <a:pPr marR="0" algn="l" rtl="0"/>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R="0" algn="l" rtl="0"/>
                      <a:r>
                        <a:rPr lang="en-US" sz="1200" b="0" kern="1200" dirty="0">
                          <a:solidFill>
                            <a:schemeClr val="tx1"/>
                          </a:solidFill>
                          <a:effectLst/>
                          <a:latin typeface="Arial" panose="020B0604020202020204" pitchFamily="34" charset="0"/>
                          <a:ea typeface="+mn-ea"/>
                          <a:cs typeface="Arial" panose="020B0604020202020204" pitchFamily="34" charset="0"/>
                        </a:rPr>
                        <a:t>April 10 </a:t>
                      </a:r>
                      <a:r>
                        <a:rPr lang="en-US" sz="1200" b="0" i="1" u="none" strike="noStrike" baseline="0" dirty="0">
                          <a:solidFill>
                            <a:schemeClr val="tx1"/>
                          </a:solidFill>
                          <a:latin typeface="Arial" panose="020B0604020202020204" pitchFamily="34" charset="0"/>
                          <a:cs typeface="Arial" panose="020B0604020202020204" pitchFamily="34" charset="0"/>
                        </a:rPr>
                        <a:t>—</a:t>
                      </a:r>
                      <a:r>
                        <a:rPr lang="en-US" sz="1200" b="0" kern="1200" dirty="0">
                          <a:solidFill>
                            <a:schemeClr val="tx1"/>
                          </a:solidFill>
                          <a:effectLst/>
                          <a:latin typeface="Arial" panose="020B0604020202020204" pitchFamily="34" charset="0"/>
                          <a:ea typeface="+mn-ea"/>
                          <a:cs typeface="Arial" panose="020B0604020202020204" pitchFamily="34" charset="0"/>
                        </a:rPr>
                        <a:t> TBD</a:t>
                      </a:r>
                    </a:p>
                  </a:txBody>
                  <a:tcPr>
                    <a:solidFill>
                      <a:schemeClr val="accent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5970609" y="6314988"/>
            <a:ext cx="3022622" cy="338554"/>
          </a:xfrm>
          <a:prstGeom prst="rect">
            <a:avLst/>
          </a:prstGeom>
        </p:spPr>
        <p:txBody>
          <a:bodyPr wrap="none">
            <a:spAutoFit/>
          </a:bodyPr>
          <a:lstStyle/>
          <a:p>
            <a:r>
              <a:rPr lang="en-US" sz="1600" dirty="0"/>
              <a:t>New cases or others of interest?...</a:t>
            </a:r>
          </a:p>
        </p:txBody>
      </p:sp>
    </p:spTree>
    <p:extLst>
      <p:ext uri="{BB962C8B-B14F-4D97-AF65-F5344CB8AC3E}">
        <p14:creationId xmlns:p14="http://schemas.microsoft.com/office/powerpoint/2010/main" val="64213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cases or others of interest</a:t>
            </a:r>
          </a:p>
        </p:txBody>
      </p:sp>
      <p:sp>
        <p:nvSpPr>
          <p:cNvPr id="3" name="Content Placeholder 2"/>
          <p:cNvSpPr>
            <a:spLocks noGrp="1"/>
          </p:cNvSpPr>
          <p:nvPr>
            <p:ph idx="1"/>
          </p:nvPr>
        </p:nvSpPr>
        <p:spPr/>
        <p:txBody>
          <a:bodyPr>
            <a:noAutofit/>
          </a:bodyPr>
          <a:lstStyle/>
          <a:p>
            <a:r>
              <a:rPr lang="en-US" sz="1800" dirty="0">
                <a:hlinkClick r:id="rId2"/>
              </a:rPr>
              <a:t>Dahda v. United States</a:t>
            </a:r>
            <a:r>
              <a:rPr lang="en-US" sz="1800" dirty="0"/>
              <a:t>, No. 17-43, [Arg. 2.21.2018]</a:t>
            </a:r>
          </a:p>
          <a:p>
            <a:r>
              <a:rPr lang="en-US" sz="1600" dirty="0"/>
              <a:t>Issue: Whether Title III of the Omnibus Crime Control and Safe Streets Act of 1968, 18 U.S.C. §§ 2510–2520, requires suppression of evidence obtained pursuant to a wiretap order that is facially insufficient because the order exceeds the judge's territorial jurisdiction.</a:t>
            </a:r>
          </a:p>
          <a:p>
            <a:endParaRPr lang="en-US" sz="1800" u="sng" dirty="0"/>
          </a:p>
          <a:p>
            <a:r>
              <a:rPr lang="en-US" sz="1800" dirty="0">
                <a:hlinkClick r:id="rId3"/>
              </a:rPr>
              <a:t>National Institute of Family and Life Advocates v. Becerra</a:t>
            </a:r>
            <a:r>
              <a:rPr lang="en-US" sz="1800" dirty="0"/>
              <a:t>, No. 16-1140 </a:t>
            </a:r>
          </a:p>
          <a:p>
            <a:r>
              <a:rPr lang="en-US" sz="1600" dirty="0"/>
              <a:t>Issue: Whether the disclosures required by the California Reproductive FACT Act violate the protections set forth in the free speech clause of the First Amendment, applicable to the states through the 14th Amendment.</a:t>
            </a:r>
          </a:p>
          <a:p>
            <a:endParaRPr lang="en-US" sz="1800" dirty="0"/>
          </a:p>
          <a:p>
            <a:r>
              <a:rPr lang="en-US" sz="1800" dirty="0">
                <a:hlinkClick r:id="rId4"/>
              </a:rPr>
              <a:t>Benisek v. </a:t>
            </a:r>
            <a:r>
              <a:rPr lang="en-US" sz="1800" dirty="0" err="1">
                <a:hlinkClick r:id="rId4"/>
              </a:rPr>
              <a:t>Lamone</a:t>
            </a:r>
            <a:r>
              <a:rPr lang="en-US" sz="1800" dirty="0"/>
              <a:t>, No. 17-333 </a:t>
            </a:r>
          </a:p>
          <a:p>
            <a:r>
              <a:rPr lang="en-US" sz="1600" dirty="0"/>
              <a:t> (1) Whether the majority of the three-judge district court erred in holding that, to establish an actual, concrete injury in a First Amendment retaliation challenge to a partisan gerrymander, a plaintiff must prove that the gerrymander has dictated and will continue to dictate the outcome of every election held in the district under the gerrymandered map; (2) whether the majority erred in holding that the Mt. Healthy City Board of Education v. Doyle burden-shifting framework is inapplicable to First Amendment retaliation challenges to partisan gerrymanders; and (3) whether, regardless of the applicable legal standards, the majority erred in holding that the present record does not permit a finding that the 2011 gerrymander was a but-for cause of the Democratic victories in the district in 2012, 2014, or 2016</a:t>
            </a:r>
            <a:r>
              <a:rPr lang="en-US" sz="1800" dirty="0"/>
              <a:t>.</a:t>
            </a:r>
          </a:p>
          <a:p>
            <a:endParaRPr lang="en-US" sz="1100" dirty="0"/>
          </a:p>
          <a:p>
            <a:endParaRPr lang="en-US" sz="1800" dirty="0"/>
          </a:p>
        </p:txBody>
      </p:sp>
    </p:spTree>
    <p:extLst>
      <p:ext uri="{BB962C8B-B14F-4D97-AF65-F5344CB8AC3E}">
        <p14:creationId xmlns:p14="http://schemas.microsoft.com/office/powerpoint/2010/main" val="371667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5EA8-5E6C-418A-8A44-20F8B38616EB}"/>
              </a:ext>
            </a:extLst>
          </p:cNvPr>
          <p:cNvSpPr>
            <a:spLocks noGrp="1"/>
          </p:cNvSpPr>
          <p:nvPr>
            <p:ph type="title"/>
          </p:nvPr>
        </p:nvSpPr>
        <p:spPr/>
        <p:txBody>
          <a:bodyPr/>
          <a:lstStyle/>
          <a:p>
            <a:r>
              <a:rPr lang="en-US" sz="3600" dirty="0"/>
              <a:t>Additional cases?</a:t>
            </a:r>
            <a:endParaRPr lang="en-US" dirty="0"/>
          </a:p>
        </p:txBody>
      </p:sp>
      <p:sp>
        <p:nvSpPr>
          <p:cNvPr id="3" name="Content Placeholder 2">
            <a:extLst>
              <a:ext uri="{FF2B5EF4-FFF2-40B4-BE49-F238E27FC236}">
                <a16:creationId xmlns:a16="http://schemas.microsoft.com/office/drawing/2014/main" id="{7A752D4F-8028-481A-ACD9-8D59EDFA07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954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B9FA-E875-4939-B918-5A1334E85831}"/>
              </a:ext>
            </a:extLst>
          </p:cNvPr>
          <p:cNvSpPr>
            <a:spLocks noGrp="1"/>
          </p:cNvSpPr>
          <p:nvPr>
            <p:ph type="title"/>
          </p:nvPr>
        </p:nvSpPr>
        <p:spPr/>
        <p:txBody>
          <a:bodyPr/>
          <a:lstStyle/>
          <a:p>
            <a:r>
              <a:rPr lang="en-US" sz="3600" dirty="0"/>
              <a:t>The Supreme Court’s inner workings</a:t>
            </a:r>
          </a:p>
        </p:txBody>
      </p:sp>
      <p:sp>
        <p:nvSpPr>
          <p:cNvPr id="3" name="Content Placeholder 2">
            <a:extLst>
              <a:ext uri="{FF2B5EF4-FFF2-40B4-BE49-F238E27FC236}">
                <a16:creationId xmlns:a16="http://schemas.microsoft.com/office/drawing/2014/main" id="{BCA9B618-95D1-47F6-9630-E4CD8EF5729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6822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SCT graphic.2012-13 term.NYT.13.0628.png"/>
          <p:cNvPicPr>
            <a:picLocks noChangeAspect="1"/>
          </p:cNvPicPr>
          <p:nvPr/>
        </p:nvPicPr>
        <p:blipFill>
          <a:blip r:embed="rId3" cstate="print"/>
          <a:stretch>
            <a:fillRect/>
          </a:stretch>
        </p:blipFill>
        <p:spPr>
          <a:xfrm>
            <a:off x="4383464" y="179249"/>
            <a:ext cx="4613748" cy="7220792"/>
          </a:xfrm>
          <a:prstGeom prst="rect">
            <a:avLst/>
          </a:prstGeom>
        </p:spPr>
      </p:pic>
      <p:sp>
        <p:nvSpPr>
          <p:cNvPr id="5" name="TextBox 4"/>
          <p:cNvSpPr txBox="1"/>
          <p:nvPr/>
        </p:nvSpPr>
        <p:spPr>
          <a:xfrm>
            <a:off x="182252" y="179249"/>
            <a:ext cx="5181600" cy="6678751"/>
          </a:xfrm>
          <a:prstGeom prst="rect">
            <a:avLst/>
          </a:prstGeom>
          <a:noFill/>
        </p:spPr>
        <p:txBody>
          <a:bodyPr wrap="square" rtlCol="0">
            <a:spAutoFit/>
          </a:bodyPr>
          <a:lstStyle/>
          <a:p>
            <a:r>
              <a:rPr lang="en-US" sz="1100" b="1" dirty="0"/>
              <a:t>EQUALITY</a:t>
            </a:r>
          </a:p>
          <a:p>
            <a:r>
              <a:rPr lang="en-US" sz="1100" i="1" dirty="0"/>
              <a:t>United States v. </a:t>
            </a:r>
            <a:r>
              <a:rPr lang="en-US" sz="1100" dirty="0"/>
              <a:t>Windsor    			                  5-4</a:t>
            </a:r>
          </a:p>
          <a:p>
            <a:r>
              <a:rPr lang="en-US" sz="1100" dirty="0"/>
              <a:t>The court struck down the part of the Defense of Marriage Act that</a:t>
            </a:r>
          </a:p>
          <a:p>
            <a:r>
              <a:rPr lang="en-US" sz="1100" dirty="0"/>
              <a:t> denied federal  benefits to married same-sex couples.</a:t>
            </a:r>
          </a:p>
          <a:p>
            <a:endParaRPr lang="en-US" sz="1100" dirty="0"/>
          </a:p>
          <a:p>
            <a:r>
              <a:rPr lang="en-US" sz="1100" i="1" dirty="0"/>
              <a:t>Shelby County v. Holder			                   </a:t>
            </a:r>
            <a:r>
              <a:rPr lang="en-US" sz="1100" dirty="0"/>
              <a:t>5-4</a:t>
            </a:r>
          </a:p>
          <a:p>
            <a:r>
              <a:rPr lang="en-US" sz="1100" dirty="0"/>
              <a:t>The court effectively struck down part of the Voting Rights Act of 1965 </a:t>
            </a:r>
          </a:p>
          <a:p>
            <a:r>
              <a:rPr lang="en-US" sz="1100" dirty="0"/>
              <a:t>Subjecting states with a history of discrimination to federal oversight.</a:t>
            </a:r>
          </a:p>
          <a:p>
            <a:endParaRPr lang="en-US" sz="1100" dirty="0"/>
          </a:p>
          <a:p>
            <a:r>
              <a:rPr lang="en-US" sz="1100" i="1" dirty="0"/>
              <a:t>Fisher v. Texas</a:t>
            </a:r>
            <a:r>
              <a:rPr lang="en-US" sz="1100" dirty="0"/>
              <a:t>				                    7-1</a:t>
            </a:r>
            <a:endParaRPr lang="en-US" sz="1100" i="1" dirty="0"/>
          </a:p>
          <a:p>
            <a:r>
              <a:rPr lang="en-US" sz="1100" dirty="0"/>
              <a:t>The court let stand a race-conscious admissions program at the University </a:t>
            </a:r>
          </a:p>
          <a:p>
            <a:r>
              <a:rPr lang="en-US" sz="1100" dirty="0"/>
              <a:t>of Texas but told a lower court to reconsider its constitutionality.</a:t>
            </a:r>
          </a:p>
          <a:p>
            <a:endParaRPr lang="en-US" sz="1100" dirty="0"/>
          </a:p>
          <a:p>
            <a:r>
              <a:rPr lang="en-US" sz="1100" b="1" dirty="0"/>
              <a:t>PRIVACY</a:t>
            </a:r>
          </a:p>
          <a:p>
            <a:r>
              <a:rPr lang="en-US" sz="1100" i="1" dirty="0"/>
              <a:t>Clapper v. Amnesty International</a:t>
            </a:r>
            <a:r>
              <a:rPr lang="en-US" sz="1100" dirty="0"/>
              <a:t>		                     5-4</a:t>
            </a:r>
            <a:endParaRPr lang="en-US" sz="1100" i="1" dirty="0"/>
          </a:p>
          <a:p>
            <a:r>
              <a:rPr lang="en-US" sz="1100" dirty="0"/>
              <a:t>The court ruled that human rights groups, reporters and lawyers had </a:t>
            </a:r>
          </a:p>
          <a:p>
            <a:r>
              <a:rPr lang="en-US" sz="1100" dirty="0"/>
              <a:t>no standing to challenge a government surveillance program.</a:t>
            </a:r>
          </a:p>
          <a:p>
            <a:endParaRPr lang="en-US" sz="1100" dirty="0"/>
          </a:p>
          <a:p>
            <a:r>
              <a:rPr lang="en-US" sz="1100" i="1" dirty="0"/>
              <a:t>Maryland v. King			                     </a:t>
            </a:r>
            <a:r>
              <a:rPr lang="en-US" sz="1100" dirty="0"/>
              <a:t>5-4</a:t>
            </a:r>
            <a:endParaRPr lang="en-US" sz="1100" i="1" dirty="0"/>
          </a:p>
          <a:p>
            <a:r>
              <a:rPr lang="en-US" sz="1100" dirty="0"/>
              <a:t>The court ruled that the police may collect DNA samples from arrestees.</a:t>
            </a:r>
          </a:p>
          <a:p>
            <a:endParaRPr lang="en-US" sz="1100" dirty="0"/>
          </a:p>
          <a:p>
            <a:r>
              <a:rPr lang="en-US" sz="1100" b="1" dirty="0"/>
              <a:t>BUSINESS</a:t>
            </a:r>
          </a:p>
          <a:p>
            <a:endParaRPr lang="en-US" sz="1100" i="1" dirty="0"/>
          </a:p>
          <a:p>
            <a:r>
              <a:rPr lang="en-US" sz="1100" i="1" dirty="0" err="1"/>
              <a:t>Kiobel</a:t>
            </a:r>
            <a:r>
              <a:rPr lang="en-US" sz="1100" i="1" dirty="0"/>
              <a:t> v. Royal Dutch Petroleum			                     </a:t>
            </a:r>
            <a:r>
              <a:rPr lang="en-US" sz="1100" dirty="0"/>
              <a:t>9-0</a:t>
            </a:r>
            <a:endParaRPr lang="en-US" sz="1100" i="1" dirty="0"/>
          </a:p>
          <a:p>
            <a:r>
              <a:rPr lang="en-US" sz="1100" dirty="0"/>
              <a:t>The court limited lawsuits against corporations for human rights abuses abroad.</a:t>
            </a:r>
          </a:p>
          <a:p>
            <a:endParaRPr lang="en-US" sz="1100" dirty="0"/>
          </a:p>
          <a:p>
            <a:r>
              <a:rPr lang="en-US" sz="1100" i="1" dirty="0"/>
              <a:t>American Express v. Italian Colors		                     </a:t>
            </a:r>
            <a:r>
              <a:rPr lang="en-US" sz="1100" dirty="0"/>
              <a:t>5-3</a:t>
            </a:r>
            <a:endParaRPr lang="en-US" sz="1100" i="1" dirty="0"/>
          </a:p>
          <a:p>
            <a:r>
              <a:rPr lang="en-US" sz="1100" dirty="0"/>
              <a:t>The court ruled that companies can avoid class actions through </a:t>
            </a:r>
          </a:p>
          <a:p>
            <a:r>
              <a:rPr lang="en-US" sz="1100" dirty="0"/>
              <a:t>arbitration  agreements.</a:t>
            </a:r>
          </a:p>
          <a:p>
            <a:endParaRPr lang="en-US" sz="1100" dirty="0"/>
          </a:p>
          <a:p>
            <a:r>
              <a:rPr lang="en-US" sz="1100" b="1" dirty="0"/>
              <a:t>PATENTS</a:t>
            </a:r>
          </a:p>
          <a:p>
            <a:r>
              <a:rPr lang="en-US" sz="1100" i="1" dirty="0"/>
              <a:t>Bowman v. Monsanto			                     </a:t>
            </a:r>
            <a:r>
              <a:rPr lang="en-US" sz="1100" dirty="0"/>
              <a:t>9-0</a:t>
            </a:r>
          </a:p>
          <a:p>
            <a:r>
              <a:rPr lang="en-US" sz="1100" dirty="0"/>
              <a:t>The court ruled that a farmer violated patent laws by saving seeds </a:t>
            </a:r>
          </a:p>
          <a:p>
            <a:r>
              <a:rPr lang="en-US" sz="1100" dirty="0"/>
              <a:t>from genetically modified soybeans.</a:t>
            </a:r>
          </a:p>
          <a:p>
            <a:endParaRPr lang="en-US" sz="1100" i="1" dirty="0"/>
          </a:p>
          <a:p>
            <a:r>
              <a:rPr lang="en-US" sz="1100" i="1" dirty="0"/>
              <a:t>Association for Molecular Pathology</a:t>
            </a:r>
            <a:r>
              <a:rPr lang="en-US" sz="1100" dirty="0"/>
              <a:t>		                      9-0</a:t>
            </a:r>
            <a:endParaRPr lang="en-US" sz="1100" i="1" dirty="0"/>
          </a:p>
          <a:p>
            <a:r>
              <a:rPr lang="en-US" sz="1100" i="1" dirty="0"/>
              <a:t>v. Myriad Genetics</a:t>
            </a:r>
          </a:p>
          <a:p>
            <a:r>
              <a:rPr lang="en-US" sz="1100" dirty="0"/>
              <a:t>The court ruled that isolated human genes  may not be patented.</a:t>
            </a:r>
          </a:p>
        </p:txBody>
      </p:sp>
    </p:spTree>
    <p:extLst>
      <p:ext uri="{BB962C8B-B14F-4D97-AF65-F5344CB8AC3E}">
        <p14:creationId xmlns:p14="http://schemas.microsoft.com/office/powerpoint/2010/main" val="79342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Judicial Voting Behavior</a:t>
            </a:r>
          </a:p>
        </p:txBody>
      </p:sp>
      <p:sp>
        <p:nvSpPr>
          <p:cNvPr id="6" name="Rectangle 5"/>
          <p:cNvSpPr/>
          <p:nvPr/>
        </p:nvSpPr>
        <p:spPr>
          <a:xfrm>
            <a:off x="762000" y="998748"/>
            <a:ext cx="4012830" cy="369332"/>
          </a:xfrm>
          <a:prstGeom prst="rect">
            <a:avLst/>
          </a:prstGeom>
        </p:spPr>
        <p:txBody>
          <a:bodyPr wrap="none">
            <a:spAutoFit/>
          </a:bodyPr>
          <a:lstStyle/>
          <a:p>
            <a:r>
              <a:rPr lang="en-US" b="1" dirty="0"/>
              <a:t>The first Roberts Court in one dimension</a:t>
            </a:r>
            <a:endParaRPr lang="en-US" dirty="0"/>
          </a:p>
        </p:txBody>
      </p:sp>
      <p:sp>
        <p:nvSpPr>
          <p:cNvPr id="7" name="Rectangle 6"/>
          <p:cNvSpPr/>
          <p:nvPr/>
        </p:nvSpPr>
        <p:spPr>
          <a:xfrm>
            <a:off x="759369" y="2972943"/>
            <a:ext cx="4400179" cy="369332"/>
          </a:xfrm>
          <a:prstGeom prst="rect">
            <a:avLst/>
          </a:prstGeom>
        </p:spPr>
        <p:txBody>
          <a:bodyPr wrap="none">
            <a:spAutoFit/>
          </a:bodyPr>
          <a:lstStyle/>
          <a:p>
            <a:r>
              <a:rPr lang="en-US" b="1" dirty="0"/>
              <a:t>The second Roberts Court in one dimension</a:t>
            </a:r>
            <a:endParaRPr lang="en-US" dirty="0"/>
          </a:p>
        </p:txBody>
      </p:sp>
      <p:sp>
        <p:nvSpPr>
          <p:cNvPr id="10" name="Rectangle 9"/>
          <p:cNvSpPr/>
          <p:nvPr/>
        </p:nvSpPr>
        <p:spPr>
          <a:xfrm>
            <a:off x="815929" y="4906338"/>
            <a:ext cx="5482244" cy="1754326"/>
          </a:xfrm>
          <a:prstGeom prst="rect">
            <a:avLst/>
          </a:prstGeom>
        </p:spPr>
        <p:txBody>
          <a:bodyPr wrap="square">
            <a:spAutoFit/>
          </a:bodyPr>
          <a:lstStyle/>
          <a:p>
            <a:r>
              <a:rPr lang="en-US" dirty="0"/>
              <a:t>*See: </a:t>
            </a:r>
          </a:p>
          <a:p>
            <a:r>
              <a:rPr lang="en-US" dirty="0"/>
              <a:t>Supreme Court database: scdb.wustl.edu/</a:t>
            </a:r>
          </a:p>
          <a:p>
            <a:r>
              <a:rPr lang="en-US" dirty="0"/>
              <a:t>Martin &amp; Quinn: </a:t>
            </a:r>
            <a:r>
              <a:rPr lang="en-US" dirty="0">
                <a:hlinkClick r:id="rId2"/>
              </a:rPr>
              <a:t>http://mqscores.wustl.edu/</a:t>
            </a:r>
            <a:endParaRPr lang="en-US" dirty="0"/>
          </a:p>
          <a:p>
            <a:r>
              <a:rPr lang="en-US" dirty="0"/>
              <a:t>Bailey &amp; Chang: </a:t>
            </a:r>
            <a:r>
              <a:rPr lang="en-US" dirty="0">
                <a:hlinkClick r:id="rId3"/>
              </a:rPr>
              <a:t>http://www9.georgetown.edu/</a:t>
            </a:r>
            <a:r>
              <a:rPr lang="en-US" dirty="0"/>
              <a:t> 		faculty/</a:t>
            </a:r>
            <a:r>
              <a:rPr lang="en-US" dirty="0" err="1"/>
              <a:t>baileyma</a:t>
            </a:r>
            <a:r>
              <a:rPr lang="en-US" dirty="0"/>
              <a:t>/ajps_offprint_bailey.pdf</a:t>
            </a:r>
          </a:p>
          <a:p>
            <a:r>
              <a:rPr lang="en-US" dirty="0"/>
              <a:t>Judicial common space scores: 23 JLEO 303 (2007)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29" y="3342275"/>
            <a:ext cx="7165848" cy="15514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442" y="1368080"/>
            <a:ext cx="7248144" cy="1414272"/>
          </a:xfrm>
          <a:prstGeom prst="rect">
            <a:avLst/>
          </a:prstGeom>
        </p:spPr>
      </p:pic>
    </p:spTree>
    <p:extLst>
      <p:ext uri="{BB962C8B-B14F-4D97-AF65-F5344CB8AC3E}">
        <p14:creationId xmlns:p14="http://schemas.microsoft.com/office/powerpoint/2010/main" val="33123192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7424</TotalTime>
  <Words>765</Words>
  <Application>Microsoft Office PowerPoint</Application>
  <PresentationFormat>On-screen Show (4:3)</PresentationFormat>
  <Paragraphs>184</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Contemporary Supreme Court Cases</vt:lpstr>
      <vt:lpstr>Today’s Agenda</vt:lpstr>
      <vt:lpstr>Focus &amp; Assessment</vt:lpstr>
      <vt:lpstr>Proposed Schedule</vt:lpstr>
      <vt:lpstr>New cases or others of interest</vt:lpstr>
      <vt:lpstr>Additional cases?</vt:lpstr>
      <vt:lpstr>The Supreme Court’s inner workings</vt:lpstr>
      <vt:lpstr>PowerPoint Presentation</vt:lpstr>
      <vt:lpstr>Judicial Voting Behavior</vt:lpstr>
      <vt:lpstr>Judicial drift?</vt:lpstr>
      <vt:lpstr>Fischman &amp; Jacobi: 2D</vt:lpstr>
      <vt:lpstr>Roberts Court altogether</vt:lpstr>
      <vt:lpstr>“Legalism” and “Pragmatism” </vt:lpstr>
      <vt:lpstr>Other Issues</vt:lpstr>
      <vt:lpstr>Do Oral Arguments Matter?</vt:lpstr>
      <vt:lpstr>Ideology vs Quality</vt:lpstr>
      <vt:lpstr>Relative Impact</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Criminal Procedure</dc:title>
  <dc:creator>Matthew Sag</dc:creator>
  <cp:lastModifiedBy>Tonja Jacobi</cp:lastModifiedBy>
  <cp:revision>107</cp:revision>
  <dcterms:created xsi:type="dcterms:W3CDTF">2013-09-04T02:17:50Z</dcterms:created>
  <dcterms:modified xsi:type="dcterms:W3CDTF">2018-01-03T15:01:07Z</dcterms:modified>
</cp:coreProperties>
</file>