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74" r:id="rId6"/>
    <p:sldId id="265" r:id="rId7"/>
    <p:sldId id="259" r:id="rId8"/>
    <p:sldId id="268" r:id="rId9"/>
    <p:sldId id="261" r:id="rId10"/>
    <p:sldId id="260" r:id="rId11"/>
    <p:sldId id="267" r:id="rId12"/>
    <p:sldId id="262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58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69DD5-BE9D-4649-9BB8-4DBC6E6B81B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164C0-180F-5649-A946-0398B1BD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4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C5796-5686-4EE6-819F-5E1C28C870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Crude</a:t>
            </a:r>
            <a:r>
              <a:rPr lang="en-US" baseline="0" dirty="0" smtClean="0"/>
              <a:t> categories</a:t>
            </a:r>
          </a:p>
          <a:p>
            <a:r>
              <a:rPr lang="en-US" baseline="0" dirty="0" smtClean="0"/>
              <a:t>Not a strict dichotomy – tension between some of these descriptions</a:t>
            </a:r>
          </a:p>
          <a:p>
            <a:r>
              <a:rPr lang="en-US" baseline="0" dirty="0" smtClean="0"/>
              <a:t>Maybe not the best terms</a:t>
            </a:r>
          </a:p>
          <a:p>
            <a:r>
              <a:rPr lang="en-US" baseline="0" dirty="0" smtClean="0"/>
              <a:t>distinction really 60/40 – not a cartoonish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C5796-5686-4EE6-819F-5E1C28C870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0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0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5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6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23075-4C76-6746-8AA7-12C40F79CE54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10203-53E7-3D4D-9A2B-A85755CCB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978" y="927480"/>
            <a:ext cx="8876423" cy="57646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6978" y="114150"/>
            <a:ext cx="8876423" cy="6849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79" y="114151"/>
            <a:ext cx="8876422" cy="684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79" y="927479"/>
            <a:ext cx="8876422" cy="566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40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usblog.com/case-files/cases/buck-v-stephens/" TargetMode="External"/><Relationship Id="rId2" Type="http://schemas.openxmlformats.org/officeDocument/2006/relationships/hyperlink" Target="http://www.scotusblog.com/case-files/cases/manuel-v-city-of-joli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tusblog.com/case-files/cases/moore-v-texas/" TargetMode="External"/><Relationship Id="rId13" Type="http://schemas.openxmlformats.org/officeDocument/2006/relationships/hyperlink" Target="http://www.scotusblog.com/case-files/cases/nelson-v-colorado/" TargetMode="External"/><Relationship Id="rId18" Type="http://schemas.openxmlformats.org/officeDocument/2006/relationships/hyperlink" Target="http://www.scotusblog.com/case-files/cases/packingham-v-north-carolina/" TargetMode="External"/><Relationship Id="rId26" Type="http://schemas.openxmlformats.org/officeDocument/2006/relationships/hyperlink" Target="http://www.scotusblog.com/case-files/cases/lee-v-united-states/" TargetMode="External"/><Relationship Id="rId3" Type="http://schemas.openxmlformats.org/officeDocument/2006/relationships/hyperlink" Target="http://www.scotusblog.com/case-files/cases/buck-v-stephens/" TargetMode="External"/><Relationship Id="rId21" Type="http://schemas.openxmlformats.org/officeDocument/2006/relationships/hyperlink" Target="http://www.supremecourt.gov/Search.aspx?FileName=/docketfiles/15-1503.htm" TargetMode="External"/><Relationship Id="rId7" Type="http://schemas.openxmlformats.org/officeDocument/2006/relationships/hyperlink" Target="http://www.scotusblog.com/case-files/cases/lynch-v-morales-santana/" TargetMode="External"/><Relationship Id="rId12" Type="http://schemas.openxmlformats.org/officeDocument/2006/relationships/hyperlink" Target="http://www.scotusblog.com/case-files/cases/lewis-v-clarke/" TargetMode="External"/><Relationship Id="rId17" Type="http://schemas.openxmlformats.org/officeDocument/2006/relationships/hyperlink" Target="http://www.scotusblog.com/case-files/cases/trinity-lutheran-church-of-columbia-inc-v-pauley/" TargetMode="External"/><Relationship Id="rId25" Type="http://schemas.openxmlformats.org/officeDocument/2006/relationships/hyperlink" Target="http://www.supremecourt.gov/Search.aspx?FileName=/docketfiles/16-273.htm" TargetMode="External"/><Relationship Id="rId2" Type="http://schemas.openxmlformats.org/officeDocument/2006/relationships/hyperlink" Target="http://www.scotusblog.com/case-files/cases/manuel-v-city-of-joliet/" TargetMode="External"/><Relationship Id="rId16" Type="http://schemas.openxmlformats.org/officeDocument/2006/relationships/hyperlink" Target="http://www.scotusblog.com/case-files/cases/lee-v-tam/" TargetMode="External"/><Relationship Id="rId20" Type="http://schemas.openxmlformats.org/officeDocument/2006/relationships/hyperlink" Target="http://www.scotusblog.com/case-files/cases/turner-v-united-states-2/" TargetMode="External"/><Relationship Id="rId29" Type="http://schemas.openxmlformats.org/officeDocument/2006/relationships/hyperlink" Target="http://www.supremecourt.gov/Search.aspx?FileName=/docketfiles/16-34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tusblog.com/case-files/cases/national-labor-relations-board-v-sw-general-inc/" TargetMode="External"/><Relationship Id="rId11" Type="http://schemas.openxmlformats.org/officeDocument/2006/relationships/hyperlink" Target="http://www.scotusblog.com/case-files/cases/jennings-v-rodriguez/" TargetMode="External"/><Relationship Id="rId24" Type="http://schemas.openxmlformats.org/officeDocument/2006/relationships/hyperlink" Target="http://www.scotusblog.com/case-files/cases/gloucester-county-school-board-v-g-g/" TargetMode="External"/><Relationship Id="rId5" Type="http://schemas.openxmlformats.org/officeDocument/2006/relationships/hyperlink" Target="http://www.scotusblog.com/case-files/cases/fry-v-napoleon-community-schools/" TargetMode="External"/><Relationship Id="rId15" Type="http://schemas.openxmlformats.org/officeDocument/2006/relationships/hyperlink" Target="http://www.scotusblog.com/case-files/cases/ziglar-v-turkmen/" TargetMode="External"/><Relationship Id="rId23" Type="http://schemas.openxmlformats.org/officeDocument/2006/relationships/hyperlink" Target="http://www.supremecourt.gov/Search.aspx?FileName=/docketfiles/15-1504.htm" TargetMode="External"/><Relationship Id="rId28" Type="http://schemas.openxmlformats.org/officeDocument/2006/relationships/hyperlink" Target="http://www.scotusblog.com/case-files/cases/tc-heartland-llc-v-kraft-foods-group-brands-llc/" TargetMode="External"/><Relationship Id="rId10" Type="http://schemas.openxmlformats.org/officeDocument/2006/relationships/hyperlink" Target="http://www.scotusblog.com/case-files/cases/bethune-hill-v-virginia-state-board-of-elections/" TargetMode="External"/><Relationship Id="rId19" Type="http://schemas.openxmlformats.org/officeDocument/2006/relationships/hyperlink" Target="http://www.supremecourt.gov/Search.aspx?FileName=/docketfiles/15-1194.htm" TargetMode="External"/><Relationship Id="rId4" Type="http://schemas.openxmlformats.org/officeDocument/2006/relationships/hyperlink" Target="http://www.scotusblog.com/case-files/cases/pena-rodriguez-v-colorado/" TargetMode="External"/><Relationship Id="rId9" Type="http://schemas.openxmlformats.org/officeDocument/2006/relationships/hyperlink" Target="http://www.scotusblog.com/case-files/cases/mccrory-v-harris/" TargetMode="External"/><Relationship Id="rId14" Type="http://schemas.openxmlformats.org/officeDocument/2006/relationships/hyperlink" Target="http://www.scotusblog.com/case-files/cases/expressions-hair-design-v-schneiderman/" TargetMode="External"/><Relationship Id="rId22" Type="http://schemas.openxmlformats.org/officeDocument/2006/relationships/hyperlink" Target="http://www.scotusblog.com/case-files/cases/overton-v-united-states/" TargetMode="External"/><Relationship Id="rId27" Type="http://schemas.openxmlformats.org/officeDocument/2006/relationships/hyperlink" Target="http://www.supremecourt.gov/Search.aspx?FileName=/docketfiles/16-327.htm" TargetMode="External"/><Relationship Id="rId30" Type="http://schemas.openxmlformats.org/officeDocument/2006/relationships/hyperlink" Target="http://www.scotusblog.com/case-files/cases/county-of-los-angeles-v-mendez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premecourt.gov/Search.aspx?FileName=/docketfiles/16-142.htm" TargetMode="External"/><Relationship Id="rId3" Type="http://schemas.openxmlformats.org/officeDocument/2006/relationships/hyperlink" Target="http://www.supremecourt.gov/Search.aspx?FileName=/docketfiles/15-214.htm" TargetMode="External"/><Relationship Id="rId7" Type="http://schemas.openxmlformats.org/officeDocument/2006/relationships/hyperlink" Target="http://www.scotusblog.com/case-files/cases/honeycutt-v-united-states/" TargetMode="External"/><Relationship Id="rId2" Type="http://schemas.openxmlformats.org/officeDocument/2006/relationships/hyperlink" Target="http://www.scotusblog.com/case-files/cases/murr-v-wiscons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premecourt.gov/Search.aspx?FileName=/docketfiles/15-457.htm" TargetMode="External"/><Relationship Id="rId5" Type="http://schemas.openxmlformats.org/officeDocument/2006/relationships/hyperlink" Target="http://www.scotusblog.com/case-files/cases/microsoft-corp-v-baker/" TargetMode="External"/><Relationship Id="rId4" Type="http://schemas.openxmlformats.org/officeDocument/2006/relationships/hyperlink" Target="https://www.law.cornell.edu/supremecourt/text/438/1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9.georgetown.edu/" TargetMode="External"/><Relationship Id="rId2" Type="http://schemas.openxmlformats.org/officeDocument/2006/relationships/hyperlink" Target="http://mqscores.wustl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" y="201613"/>
            <a:ext cx="8807450" cy="560388"/>
          </a:xfrm>
        </p:spPr>
        <p:txBody>
          <a:bodyPr>
            <a:normAutofit fontScale="90000"/>
          </a:bodyPr>
          <a:lstStyle/>
          <a:p>
            <a:r>
              <a:rPr lang="en-US" dirty="0"/>
              <a:t>Contemporary Supreme Court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750" y="2584450"/>
            <a:ext cx="5397500" cy="2622550"/>
          </a:xfrm>
        </p:spPr>
        <p:txBody>
          <a:bodyPr>
            <a:noAutofit/>
          </a:bodyPr>
          <a:lstStyle/>
          <a:p>
            <a:r>
              <a:rPr lang="en-US" sz="3600" b="1" dirty="0"/>
              <a:t>First Class: </a:t>
            </a:r>
            <a:endParaRPr lang="en-US" sz="3600" b="1" dirty="0" smtClean="0"/>
          </a:p>
          <a:p>
            <a:r>
              <a:rPr lang="en-US" sz="3600" dirty="0" smtClean="0"/>
              <a:t>Administration </a:t>
            </a:r>
            <a:br>
              <a:rPr lang="en-US" sz="3600" dirty="0" smtClean="0"/>
            </a:br>
            <a:r>
              <a:rPr lang="en-US" sz="3600" dirty="0" smtClean="0"/>
              <a:t>&amp; </a:t>
            </a:r>
            <a:br>
              <a:rPr lang="en-US" sz="3600" dirty="0" smtClean="0"/>
            </a:br>
            <a:r>
              <a:rPr lang="en-US" sz="3600" dirty="0" smtClean="0"/>
              <a:t>Introduction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397625" y="936625"/>
            <a:ext cx="2619375" cy="573087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3375" y="1317625"/>
            <a:ext cx="21907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 smtClean="0">
                <a:solidFill>
                  <a:srgbClr val="FFFFFF"/>
                </a:solidFill>
              </a:rPr>
              <a:t>Spring 2017</a:t>
            </a:r>
          </a:p>
          <a:p>
            <a:pPr algn="r"/>
            <a:r>
              <a:rPr lang="en-AU" sz="2800" b="1" dirty="0" smtClean="0">
                <a:solidFill>
                  <a:srgbClr val="FFFFFF"/>
                </a:solidFill>
              </a:rPr>
              <a:t>MC375</a:t>
            </a:r>
          </a:p>
          <a:p>
            <a:pPr algn="r"/>
            <a:endParaRPr lang="en-AU" sz="2800" b="1" dirty="0" smtClean="0">
              <a:solidFill>
                <a:srgbClr val="FFFFFF"/>
              </a:solidFill>
            </a:endParaRPr>
          </a:p>
          <a:p>
            <a:pPr algn="r"/>
            <a:r>
              <a:rPr lang="en-AU" sz="2800" b="1" dirty="0" err="1" smtClean="0">
                <a:solidFill>
                  <a:srgbClr val="FFFFFF"/>
                </a:solidFill>
              </a:rPr>
              <a:t>Tonja</a:t>
            </a:r>
            <a:r>
              <a:rPr lang="en-AU" sz="2800" b="1" dirty="0" smtClean="0">
                <a:solidFill>
                  <a:srgbClr val="FFFFFF"/>
                </a:solidFill>
              </a:rPr>
              <a:t> Jacobi</a:t>
            </a:r>
          </a:p>
          <a:p>
            <a:pPr algn="r"/>
            <a:r>
              <a:rPr lang="en-AU" sz="2800" b="1" dirty="0" smtClean="0">
                <a:solidFill>
                  <a:srgbClr val="FFFFFF"/>
                </a:solidFill>
              </a:rPr>
              <a:t>LM207</a:t>
            </a:r>
          </a:p>
          <a:p>
            <a:pPr algn="r"/>
            <a:r>
              <a:rPr lang="en-AU" sz="2000" b="1" dirty="0" err="1" smtClean="0">
                <a:solidFill>
                  <a:srgbClr val="FFFFFF"/>
                </a:solidFill>
              </a:rPr>
              <a:t>t-jacobi@law</a:t>
            </a:r>
            <a:r>
              <a:rPr lang="en-AU" sz="2000" b="1" dirty="0" smtClean="0">
                <a:solidFill>
                  <a:srgbClr val="FFFFFF"/>
                </a:solidFill>
              </a:rPr>
              <a:t>.</a:t>
            </a:r>
            <a:br>
              <a:rPr lang="en-AU" sz="2000" b="1" dirty="0" smtClean="0">
                <a:solidFill>
                  <a:srgbClr val="FFFFFF"/>
                </a:solidFill>
              </a:rPr>
            </a:br>
            <a:r>
              <a:rPr lang="en-AU" sz="2000" b="1" dirty="0" smtClean="0">
                <a:solidFill>
                  <a:srgbClr val="FFFFFF"/>
                </a:solidFill>
              </a:rPr>
              <a:t>northwestern.edu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Roberts </a:t>
            </a:r>
            <a:r>
              <a:rPr lang="en-US" dirty="0" smtClean="0"/>
              <a:t>Court </a:t>
            </a:r>
            <a:r>
              <a:rPr lang="en-US" dirty="0"/>
              <a:t>altogether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062683"/>
            <a:ext cx="5418117" cy="554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1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“Legalism” and “Pragmatism”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116771"/>
              </p:ext>
            </p:extLst>
          </p:nvPr>
        </p:nvGraphicFramePr>
        <p:xfrm>
          <a:off x="457200" y="1600200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Legalism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Pragmatism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Categorical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application of rules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Balancing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multiple interests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rules broadly, few exceptions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Particularistic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approach, more exceptions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More concern about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onformity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 with legal sources (statutory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text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and/or purpose)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More concern about policy consequences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Maximalism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create new doctrine in the form of broad rules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Minimalism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narrow holdings, limited to facts of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6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2000" dirty="0" smtClean="0"/>
              <a:t>Case choice 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S</a:t>
            </a:r>
            <a:r>
              <a:rPr lang="en-US" sz="2000" dirty="0" smtClean="0"/>
              <a:t>election bias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“Boring cases”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Avoidance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Judicial “self-restraint”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The role of advocacy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Other dimensions:</a:t>
            </a:r>
          </a:p>
          <a:p>
            <a:pPr marL="1200150" lvl="1" indent="-457200">
              <a:buFontTx/>
              <a:buChar char="-"/>
            </a:pPr>
            <a:r>
              <a:rPr lang="en-US" sz="2000" dirty="0" smtClean="0"/>
              <a:t>Judicial methodology</a:t>
            </a:r>
          </a:p>
          <a:p>
            <a:pPr marL="1200150" lvl="1" indent="-457200">
              <a:buFontTx/>
              <a:buChar char="-"/>
            </a:pPr>
            <a:r>
              <a:rPr lang="en-US" sz="2000" dirty="0" smtClean="0"/>
              <a:t>Federalism </a:t>
            </a:r>
          </a:p>
          <a:p>
            <a:pPr marL="1200150" lvl="1" indent="-457200">
              <a:buFontTx/>
              <a:buChar char="-"/>
            </a:pPr>
            <a:r>
              <a:rPr lang="en-US" sz="2000" dirty="0" smtClean="0"/>
              <a:t>Minimalism </a:t>
            </a:r>
          </a:p>
          <a:p>
            <a:pPr marL="1200150" lvl="1" indent="-457200">
              <a:buFontTx/>
              <a:buChar char="-"/>
            </a:pPr>
            <a:r>
              <a:rPr lang="en-US" sz="2000" dirty="0" smtClean="0"/>
              <a:t>Idiosyncratic preferences  </a:t>
            </a:r>
          </a:p>
          <a:p>
            <a:pPr marL="457200" indent="-457200">
              <a:buFontTx/>
              <a:buChar char="-"/>
            </a:pPr>
            <a:endParaRPr lang="en-US" sz="2000" dirty="0" smtClean="0"/>
          </a:p>
          <a:p>
            <a:pPr marL="457200" indent="-4572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7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Oral Arguments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Questions: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What makes a good advocate?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Can Blackmun’s grades plausibly be seen as measuring the quality of the case versus the performance of the advocate?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The big question: do oral arguments matter?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interplay between quality and ideology…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3158" y="6209681"/>
            <a:ext cx="8876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Timothy R Johnson, Paul J </a:t>
            </a:r>
            <a:r>
              <a:rPr lang="en-US" sz="1200" dirty="0" err="1"/>
              <a:t>Wahlbeck</a:t>
            </a:r>
            <a:r>
              <a:rPr lang="en-US" sz="1200" dirty="0"/>
              <a:t> &amp; James F </a:t>
            </a:r>
            <a:r>
              <a:rPr lang="en-US" sz="1200" dirty="0" err="1"/>
              <a:t>Spriggs</a:t>
            </a:r>
            <a:r>
              <a:rPr lang="en-US" sz="1200" dirty="0"/>
              <a:t>, </a:t>
            </a:r>
            <a:r>
              <a:rPr lang="en-US" sz="1200" dirty="0" smtClean="0"/>
              <a:t>II, </a:t>
            </a:r>
            <a:r>
              <a:rPr lang="en-US" sz="1200" i="1" dirty="0" smtClean="0"/>
              <a:t>The </a:t>
            </a:r>
            <a:r>
              <a:rPr lang="en-US" sz="1200" i="1" dirty="0"/>
              <a:t>Influence of Oral Arguments on the U.S. Supreme </a:t>
            </a:r>
            <a:r>
              <a:rPr lang="en-US" sz="1200" i="1" dirty="0" smtClean="0"/>
              <a:t>Court, </a:t>
            </a:r>
            <a:r>
              <a:rPr lang="en-US" sz="1200" dirty="0" smtClean="0"/>
              <a:t>American </a:t>
            </a:r>
            <a:r>
              <a:rPr lang="en-US" sz="1200" dirty="0"/>
              <a:t>Political Science Review, Vol. 100, No. 1, (2006)</a:t>
            </a:r>
          </a:p>
        </p:txBody>
      </p:sp>
    </p:spTree>
    <p:extLst>
      <p:ext uri="{BB962C8B-B14F-4D97-AF65-F5344CB8AC3E}">
        <p14:creationId xmlns:p14="http://schemas.microsoft.com/office/powerpoint/2010/main" val="38491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Ideology vs Quality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877" t="28170" r="17796" b="26478"/>
          <a:stretch/>
        </p:blipFill>
        <p:spPr bwMode="auto">
          <a:xfrm>
            <a:off x="210065" y="1013254"/>
            <a:ext cx="8748584" cy="5369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43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Impact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5966" t="21127" r="10206" b="17747"/>
          <a:stretch/>
        </p:blipFill>
        <p:spPr bwMode="auto">
          <a:xfrm>
            <a:off x="271849" y="1025612"/>
            <a:ext cx="8674443" cy="5083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60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January 18 — Fourth Amendment &amp; Fifth Amendment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Fourth Amendment: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Manuel v. City of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Joliet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Fifth Amendment: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Buck v.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Davis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29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en-US" sz="2000" dirty="0" smtClean="0"/>
              <a:t>Focus of the class</a:t>
            </a:r>
          </a:p>
          <a:p>
            <a:pPr marL="457200" lvl="0" indent="-457200">
              <a:buAutoNum type="arabicPeriod"/>
            </a:pPr>
            <a:r>
              <a:rPr lang="en-US" sz="2000" dirty="0" smtClean="0"/>
              <a:t>Assessment &amp; responsibilities</a:t>
            </a:r>
          </a:p>
          <a:p>
            <a:pPr marL="457200" indent="-457200">
              <a:buFont typeface="Arial"/>
              <a:buAutoNum type="arabicPeriod"/>
            </a:pPr>
            <a:r>
              <a:rPr lang="en-US" sz="2000" dirty="0"/>
              <a:t>Choosing cases</a:t>
            </a:r>
          </a:p>
          <a:p>
            <a:pPr marL="457200" lvl="0" indent="-457200">
              <a:buAutoNum type="arabicPeriod"/>
            </a:pPr>
            <a:r>
              <a:rPr lang="en-US" sz="2000" dirty="0" smtClean="0"/>
              <a:t>Assigning cases</a:t>
            </a:r>
          </a:p>
          <a:p>
            <a:pPr marL="457200" lvl="0" indent="-457200">
              <a:buAutoNum type="arabicPeriod"/>
            </a:pPr>
            <a:r>
              <a:rPr lang="en-US" sz="2000" dirty="0" smtClean="0"/>
              <a:t>Introduction to the literature</a:t>
            </a:r>
          </a:p>
          <a:p>
            <a:pPr marL="457200" lvl="0" indent="-457200">
              <a:buAutoNum type="arabicPeriod"/>
            </a:pPr>
            <a:r>
              <a:rPr lang="en-US" sz="2000" dirty="0" smtClean="0"/>
              <a:t>The role of oral arguments</a:t>
            </a:r>
            <a:endParaRPr lang="en-US" sz="2000" dirty="0"/>
          </a:p>
          <a:p>
            <a:pPr lvl="0"/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66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&amp;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Focus: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Supreme Court agenda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Judicial politics &amp; behavior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Advocacy</a:t>
            </a:r>
          </a:p>
          <a:p>
            <a:pPr marL="514350" indent="-514350">
              <a:buAutoNum type="arabicPeriod"/>
            </a:pPr>
            <a:endParaRPr lang="en-US" sz="2000" dirty="0"/>
          </a:p>
          <a:p>
            <a:r>
              <a:rPr lang="en-US" sz="2000" dirty="0" smtClean="0"/>
              <a:t>Assessment: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 smtClean="0"/>
              <a:t>Paper on #1 or #2 or #3 – or by agreement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Class participation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 smtClean="0"/>
              <a:t>Class organization &amp; presentation</a:t>
            </a:r>
          </a:p>
          <a:p>
            <a:endParaRPr lang="en-US" sz="2000" dirty="0"/>
          </a:p>
          <a:p>
            <a:r>
              <a:rPr lang="en-US" sz="2000" dirty="0" smtClean="0"/>
              <a:t>Responsibilities for (c):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10 minute talk: no summaries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Email links </a:t>
            </a:r>
            <a:r>
              <a:rPr lang="en-US" sz="2000" dirty="0"/>
              <a:t>to both oral </a:t>
            </a:r>
            <a:r>
              <a:rPr lang="en-US" sz="2000" dirty="0" smtClean="0"/>
              <a:t>arguments, deal with any problems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3 </a:t>
            </a:r>
            <a:r>
              <a:rPr lang="en-US" sz="2000" dirty="0"/>
              <a:t>interesting short </a:t>
            </a:r>
            <a:r>
              <a:rPr lang="en-US" sz="2000" dirty="0" smtClean="0"/>
              <a:t>articles/blogs/podcasts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 Useful websites: oyez.org, Scotusblog.com, Supremecourt.gov, newrepublic.com, </a:t>
            </a:r>
            <a:r>
              <a:rPr lang="en-US" sz="2000" dirty="0" smtClean="0"/>
              <a:t>fed-soc.org, volokh.com, atlantic.com, newyorker.com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Cases</a:t>
            </a:r>
            <a:r>
              <a:rPr lang="en-US" sz="2000" dirty="0"/>
              <a:t>:  list = </a:t>
            </a:r>
            <a:r>
              <a:rPr lang="en-US" sz="2000" dirty="0" smtClean="0"/>
              <a:t>default</a:t>
            </a:r>
            <a:r>
              <a:rPr lang="is-IS" sz="2000" dirty="0" smtClean="0"/>
              <a:t>…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394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838752"/>
              </p:ext>
            </p:extLst>
          </p:nvPr>
        </p:nvGraphicFramePr>
        <p:xfrm>
          <a:off x="169112" y="799060"/>
          <a:ext cx="886428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856"/>
                <a:gridCol w="44264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January 11 — Administration and Introduction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January 18 — Fourth Amendment &amp; Fifth Amendment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Fourth Amendment: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Manuel v. City of Joliet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10.5.2016]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Fifth Amendment: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Buck v. Davis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10.5.2016]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January 25 — Copyright &amp; Civil procedure and the ADA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Copyright: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Pena-Rodriguez v. Colorado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10.11.2016]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Civil procedure: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Fry v. Napoleon Community Schools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10.31.2016]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February 1 — Presidential power &amp; Federal jurisdiction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Presidential power: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NLRB v. SW General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11.7.2016]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Federal Jurisdiction: Lightfoot v. Cendant Mortgage Co.,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11.8.2016]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February 8 — Equal Protection+ immigration &amp; Death penalty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Equal protection: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Lynch v. Morales-Santana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11.9.2016]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Death penalty: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Moore v. Texas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11.29.2016]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February 15 — Racial gerrymandering x2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McCrory v. Harris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12.5.2016]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/>
                        </a:rPr>
                        <a:t>Bethune-Hill v. Virginia State Board of Elections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12.5.2016]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February 22 — Immigration + detention &amp; Tribal sovereignty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Immigration &amp; detention: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/>
                        </a:rPr>
                        <a:t>Jennings v. Rodriguez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11.30.2016]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Tribal sovereignty: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2"/>
                        </a:rPr>
                        <a:t>Lewis v. Clarke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1.9.2017]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March 1 — Due Process &amp; Commercial free speech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Due process: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3"/>
                        </a:rPr>
                        <a:t>Nelson v. Colorado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1.9.2017]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Free speech: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4"/>
                        </a:rPr>
                        <a:t>Expressions Hair Design v. 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4"/>
                        </a:rPr>
                        <a:t>Schneiderman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1.10.2017]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March 8 — Immunity from suit &amp; Trademark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Immunity from suit: 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5"/>
                        </a:rPr>
                        <a:t>Ziglar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5"/>
                        </a:rPr>
                        <a:t> v. 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5"/>
                        </a:rPr>
                        <a:t>Abbasi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1.18.2017]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Trademark: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6"/>
                        </a:rPr>
                        <a:t>Lee v. Tam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[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1.18.2017]</a:t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Cases Not Yet Set for Argument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March 15 — Use of deadly force + qualified immunity &amp; Establishment clause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Establishment clause: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7"/>
                        </a:rPr>
                        <a:t>Trinity Lutheran Church of Columbia v. Pauley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R="0" algn="l" rtl="0"/>
                      <a:endParaRPr lang="en-US" sz="1200" b="0" i="1" u="none" strike="noStrik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algn="l" rtl="0"/>
                      <a:r>
                        <a:rPr lang="en-US" sz="1200" b="0" i="1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22 — no class, spring break</a:t>
                      </a:r>
                    </a:p>
                    <a:p>
                      <a:pPr marR="0" algn="l" rtl="0"/>
                      <a:endParaRPr lang="en-US" sz="1200" b="0" i="1" u="none" strike="noStrik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algn="l" rtl="0"/>
                      <a:r>
                        <a:rPr lang="en-US" sz="1200" b="0" i="1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29 — Free speech &amp; Brady violations</a:t>
                      </a:r>
                    </a:p>
                    <a:p>
                      <a:pPr marR="0" algn="l" rtl="0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speech &amp; sex offenders: </a:t>
                      </a:r>
                      <a:r>
                        <a:rPr lang="en-US" sz="1200" b="0" i="0" u="sng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8"/>
                        </a:rPr>
                        <a:t>Packingham</a:t>
                      </a:r>
                      <a:r>
                        <a:rPr lang="en-US" sz="1200" b="0" i="0" u="sng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8"/>
                        </a:rPr>
                        <a:t> v. North Carolina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8"/>
                        </a:rPr>
                        <a:t>,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9"/>
                        </a:rPr>
                        <a:t/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9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9"/>
                        </a:rPr>
                        <a:t>Brady violations: </a:t>
                      </a:r>
                      <a:r>
                        <a:rPr lang="en-US" sz="1200" b="0" i="0" u="sng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0"/>
                        </a:rPr>
                        <a:t>Turner v. U.S.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0"/>
                        </a:rPr>
                        <a:t>, No. </a:t>
                      </a:r>
                      <a:r>
                        <a:rPr lang="en-US" sz="1200" b="0" i="0" u="sng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1"/>
                        </a:rPr>
                        <a:t>15-1503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1"/>
                        </a:rPr>
                        <a:t> &amp; </a:t>
                      </a:r>
                      <a:r>
                        <a:rPr lang="en-US" sz="1200" b="0" i="0" u="sng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2"/>
                        </a:rPr>
                        <a:t>Overton v. U.S.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2"/>
                        </a:rPr>
                        <a:t> </a:t>
                      </a:r>
                      <a:endParaRPr lang="en-US" sz="1200" b="0" i="0" u="none" strike="noStrik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hlinkClick r:id="rId23"/>
                      </a:endParaRPr>
                    </a:p>
                    <a:p>
                      <a:pPr marR="0" algn="l" rtl="0"/>
                      <a:endParaRPr lang="en-US" sz="1200" b="0" i="1" u="none" strike="noStrik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algn="l" rtl="0"/>
                      <a:r>
                        <a:rPr lang="en-US" sz="1200" b="0" i="1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5 — Transgender rights &amp; Plea bargaining + immigration</a:t>
                      </a:r>
                    </a:p>
                    <a:p>
                      <a:pPr marR="0" algn="l" rtl="0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Transgender rights: </a:t>
                      </a:r>
                      <a:r>
                        <a:rPr lang="en-US" sz="1200" b="0" i="0" u="sng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4"/>
                        </a:rPr>
                        <a:t>Gloucester County School Board v. G.G.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4"/>
                        </a:rPr>
                        <a:t>,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5"/>
                        </a:rPr>
                        <a:t/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5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5"/>
                        </a:rPr>
                        <a:t>Plea-bargaining &amp; immigration: </a:t>
                      </a:r>
                      <a:r>
                        <a:rPr lang="en-US" sz="1200" b="0" i="0" u="sng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6"/>
                        </a:rPr>
                        <a:t>Lee v. U.S.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6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7"/>
                        </a:rPr>
                        <a:t/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7"/>
                        </a:rPr>
                      </a:br>
                      <a:endParaRPr lang="en-US" sz="1200" b="0" i="1" u="none" strike="noStrik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hlinkClick r:id="rId27"/>
                      </a:endParaRPr>
                    </a:p>
                    <a:p>
                      <a:pPr marR="0" algn="l" rtl="0"/>
                      <a:r>
                        <a:rPr lang="en-US" sz="1200" b="0" i="1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12 — Patents + Civil procedure &amp; Police use of force</a:t>
                      </a:r>
                    </a:p>
                    <a:p>
                      <a:pPr marR="0" algn="l" rtl="0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Patents &amp; civil procedure: </a:t>
                      </a:r>
                      <a:r>
                        <a:rPr lang="en-US" sz="1200" b="0" i="0" u="sng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8"/>
                        </a:rPr>
                        <a:t>TC Heartland v. Kraft Foods Group Brands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8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9"/>
                        </a:rPr>
                        <a:t/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9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9"/>
                        </a:rPr>
                        <a:t>Police use of force: </a:t>
                      </a:r>
                      <a:r>
                        <a:rPr lang="en-US" sz="1200" b="0" i="0" u="sng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0"/>
                        </a:rPr>
                        <a:t>County of Los Angeles v. Mendez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0"/>
                        </a:rPr>
                        <a:t> 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70609" y="6314988"/>
            <a:ext cx="3022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New cases or others of </a:t>
            </a:r>
            <a:r>
              <a:rPr lang="en-US" sz="1600" dirty="0" smtClean="0"/>
              <a:t>interest?...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21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cases or others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u="sng" dirty="0" err="1" smtClean="0">
                <a:hlinkClick r:id="rId2"/>
              </a:rPr>
              <a:t>Murr</a:t>
            </a:r>
            <a:r>
              <a:rPr lang="en-US" sz="1800" u="sng" dirty="0" smtClean="0">
                <a:hlinkClick r:id="rId2"/>
              </a:rPr>
              <a:t> </a:t>
            </a:r>
            <a:r>
              <a:rPr lang="en-US" sz="1800" u="sng" dirty="0">
                <a:hlinkClick r:id="rId2"/>
              </a:rPr>
              <a:t>v. Wisconsin</a:t>
            </a:r>
            <a:r>
              <a:rPr lang="en-US" sz="1800" dirty="0"/>
              <a:t>, No. </a:t>
            </a:r>
            <a:r>
              <a:rPr lang="en-US" sz="1800" u="sng" dirty="0">
                <a:hlinkClick r:id="rId3"/>
              </a:rPr>
              <a:t>15-214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smtClean="0"/>
              <a:t>Issue(s</a:t>
            </a:r>
            <a:r>
              <a:rPr lang="en-US" sz="1800" dirty="0"/>
              <a:t>): Whether, in a regulatory taking case, the “parcel as a whole” concept as described in </a:t>
            </a:r>
            <a:r>
              <a:rPr lang="en-US" sz="1800" i="1" u="sng" dirty="0">
                <a:hlinkClick r:id="rId4"/>
              </a:rPr>
              <a:t>Penn Central Transportation Company v. City of New York</a:t>
            </a:r>
            <a:r>
              <a:rPr lang="en-US" sz="1800" dirty="0"/>
              <a:t>, establishes a rule that two legally distinct but commonly owned contiguous parcels must be combined for takings analysis purposes.</a:t>
            </a:r>
          </a:p>
          <a:p>
            <a:r>
              <a:rPr lang="en-US" sz="1800" dirty="0"/>
              <a:t> </a:t>
            </a:r>
          </a:p>
          <a:p>
            <a:r>
              <a:rPr lang="en-US" sz="1800" u="sng" dirty="0">
                <a:hlinkClick r:id="rId5"/>
              </a:rPr>
              <a:t>Microsoft Corp. v. Baker</a:t>
            </a:r>
            <a:r>
              <a:rPr lang="en-US" sz="1800" dirty="0"/>
              <a:t>, No. </a:t>
            </a:r>
            <a:r>
              <a:rPr lang="en-US" sz="1800" u="sng" dirty="0">
                <a:hlinkClick r:id="rId6"/>
              </a:rPr>
              <a:t>15-457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Issue(s): Whether a federal court of appeals has jurisdiction to review an order denying class certification after the named plaintiffs voluntarily dismiss their claims with prejudice.</a:t>
            </a:r>
          </a:p>
          <a:p>
            <a:r>
              <a:rPr lang="en-US" sz="1800" dirty="0"/>
              <a:t> </a:t>
            </a:r>
          </a:p>
          <a:p>
            <a:r>
              <a:rPr lang="en-US" sz="1800" u="sng" dirty="0">
                <a:hlinkClick r:id="rId7"/>
              </a:rPr>
              <a:t>Honeycutt v. U.S.</a:t>
            </a:r>
            <a:r>
              <a:rPr lang="en-US" sz="1800" dirty="0"/>
              <a:t>, No. </a:t>
            </a:r>
            <a:r>
              <a:rPr lang="en-US" sz="1800" u="sng" dirty="0">
                <a:hlinkClick r:id="rId8"/>
              </a:rPr>
              <a:t>16-142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smtClean="0"/>
              <a:t>Issue(s</a:t>
            </a:r>
            <a:r>
              <a:rPr lang="en-US" sz="1800" dirty="0"/>
              <a:t>): Whether 21 U.S.C. § 853(a)(1) mandates joint and several liability among co-conspirators for forfeiture of the reasonably foreseeable proceeds of a drug conspiracy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b="1" dirty="0" smtClean="0"/>
              <a:t>Others?</a:t>
            </a:r>
            <a:endParaRPr lang="en-US" sz="1800" b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66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T graphic.2012-13 term.NYT.13.06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3464" y="179249"/>
            <a:ext cx="4613748" cy="7220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252" y="179249"/>
            <a:ext cx="5181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EQUALITY</a:t>
            </a:r>
          </a:p>
          <a:p>
            <a:r>
              <a:rPr lang="en-US" sz="1100" i="1" dirty="0" smtClean="0"/>
              <a:t>United States v. </a:t>
            </a:r>
            <a:r>
              <a:rPr lang="en-US" sz="1100" dirty="0" smtClean="0"/>
              <a:t>Windsor    			                  5-4</a:t>
            </a:r>
          </a:p>
          <a:p>
            <a:r>
              <a:rPr lang="en-US" sz="1100" dirty="0" smtClean="0"/>
              <a:t>The court struck down the part of the Defense of Marriage Act that</a:t>
            </a:r>
          </a:p>
          <a:p>
            <a:r>
              <a:rPr lang="en-US" sz="1100" dirty="0" smtClean="0"/>
              <a:t> denied federal  benefits to married same-sex couples.</a:t>
            </a:r>
          </a:p>
          <a:p>
            <a:endParaRPr lang="en-US" sz="1100" dirty="0" smtClean="0"/>
          </a:p>
          <a:p>
            <a:r>
              <a:rPr lang="en-US" sz="1100" i="1" dirty="0" smtClean="0"/>
              <a:t>Shelby County v. Holder			                   </a:t>
            </a:r>
            <a:r>
              <a:rPr lang="en-US" sz="1100" dirty="0" smtClean="0"/>
              <a:t>5-4</a:t>
            </a:r>
          </a:p>
          <a:p>
            <a:r>
              <a:rPr lang="en-US" sz="1100" dirty="0" smtClean="0"/>
              <a:t>The court effectively struck down part of the Voting Rights Act of 1965 </a:t>
            </a:r>
          </a:p>
          <a:p>
            <a:r>
              <a:rPr lang="en-US" sz="1100" dirty="0" smtClean="0"/>
              <a:t>Subjecting states with a history of discrimination to federal oversight.</a:t>
            </a:r>
          </a:p>
          <a:p>
            <a:endParaRPr lang="en-US" sz="1100" dirty="0"/>
          </a:p>
          <a:p>
            <a:r>
              <a:rPr lang="en-US" sz="1100" i="1" dirty="0" smtClean="0"/>
              <a:t>Fisher v. Texas</a:t>
            </a:r>
            <a:r>
              <a:rPr lang="en-US" sz="1100" dirty="0" smtClean="0"/>
              <a:t>				                    7-1</a:t>
            </a:r>
            <a:endParaRPr lang="en-US" sz="1100" i="1" dirty="0" smtClean="0"/>
          </a:p>
          <a:p>
            <a:r>
              <a:rPr lang="en-US" sz="1100" dirty="0" smtClean="0"/>
              <a:t>The court let stand a race-conscious admissions program at the University </a:t>
            </a:r>
          </a:p>
          <a:p>
            <a:r>
              <a:rPr lang="en-US" sz="1100" dirty="0" smtClean="0"/>
              <a:t>of Texas but told a lower court to reconsider its constitutionality.</a:t>
            </a:r>
          </a:p>
          <a:p>
            <a:endParaRPr lang="en-US" sz="1100" dirty="0" smtClean="0"/>
          </a:p>
          <a:p>
            <a:r>
              <a:rPr lang="en-US" sz="1100" b="1" dirty="0" smtClean="0"/>
              <a:t>PRIVACY</a:t>
            </a:r>
          </a:p>
          <a:p>
            <a:r>
              <a:rPr lang="en-US" sz="1100" i="1" dirty="0" smtClean="0"/>
              <a:t>Clapper v. Amnesty International</a:t>
            </a:r>
            <a:r>
              <a:rPr lang="en-US" sz="1100" dirty="0" smtClean="0"/>
              <a:t>		                     5-4</a:t>
            </a:r>
            <a:endParaRPr lang="en-US" sz="1100" i="1" dirty="0" smtClean="0"/>
          </a:p>
          <a:p>
            <a:r>
              <a:rPr lang="en-US" sz="1100" dirty="0" smtClean="0"/>
              <a:t>The court ruled that human rights groups, reporters and lawyers had </a:t>
            </a:r>
          </a:p>
          <a:p>
            <a:r>
              <a:rPr lang="en-US" sz="1100" dirty="0" smtClean="0"/>
              <a:t>no standing to challenge a government surveillance program.</a:t>
            </a:r>
          </a:p>
          <a:p>
            <a:endParaRPr lang="en-US" sz="1100" dirty="0"/>
          </a:p>
          <a:p>
            <a:r>
              <a:rPr lang="en-US" sz="1100" i="1" dirty="0" smtClean="0"/>
              <a:t>Maryland v. King			                     </a:t>
            </a:r>
            <a:r>
              <a:rPr lang="en-US" sz="1100" dirty="0" smtClean="0"/>
              <a:t>5-4</a:t>
            </a:r>
            <a:endParaRPr lang="en-US" sz="1100" i="1" dirty="0" smtClean="0"/>
          </a:p>
          <a:p>
            <a:r>
              <a:rPr lang="en-US" sz="1100" dirty="0" smtClean="0"/>
              <a:t>The court ruled that the police may collect DNA samples from arrestees.</a:t>
            </a:r>
          </a:p>
          <a:p>
            <a:endParaRPr lang="en-US" sz="1100" dirty="0"/>
          </a:p>
          <a:p>
            <a:r>
              <a:rPr lang="en-US" sz="1100" b="1" dirty="0" smtClean="0"/>
              <a:t>BUSINESS</a:t>
            </a:r>
          </a:p>
          <a:p>
            <a:endParaRPr lang="en-US" sz="1100" i="1" dirty="0" smtClean="0"/>
          </a:p>
          <a:p>
            <a:r>
              <a:rPr lang="en-US" sz="1100" i="1" dirty="0" err="1" smtClean="0"/>
              <a:t>Kiobel</a:t>
            </a:r>
            <a:r>
              <a:rPr lang="en-US" sz="1100" i="1" dirty="0" smtClean="0"/>
              <a:t> v. Royal Dutch Petroleum			                     </a:t>
            </a:r>
            <a:r>
              <a:rPr lang="en-US" sz="1100" dirty="0" smtClean="0"/>
              <a:t>9-0</a:t>
            </a:r>
            <a:endParaRPr lang="en-US" sz="1100" i="1" dirty="0" smtClean="0"/>
          </a:p>
          <a:p>
            <a:r>
              <a:rPr lang="en-US" sz="1100" dirty="0" smtClean="0"/>
              <a:t>The court limited lawsuits against corporations for human rights abuses abroad.</a:t>
            </a:r>
          </a:p>
          <a:p>
            <a:endParaRPr lang="en-US" sz="1100" dirty="0" smtClean="0"/>
          </a:p>
          <a:p>
            <a:r>
              <a:rPr lang="en-US" sz="1100" i="1" dirty="0" smtClean="0"/>
              <a:t>American Express v. Italian Colors		                     </a:t>
            </a:r>
            <a:r>
              <a:rPr lang="en-US" sz="1100" dirty="0" smtClean="0"/>
              <a:t>5-3</a:t>
            </a:r>
            <a:endParaRPr lang="en-US" sz="1100" i="1" dirty="0" smtClean="0"/>
          </a:p>
          <a:p>
            <a:r>
              <a:rPr lang="en-US" sz="1100" dirty="0" smtClean="0"/>
              <a:t>The court ruled that companies can avoid class actions through </a:t>
            </a:r>
          </a:p>
          <a:p>
            <a:r>
              <a:rPr lang="en-US" sz="1100" dirty="0" smtClean="0"/>
              <a:t>arbitration  agreements.</a:t>
            </a:r>
          </a:p>
          <a:p>
            <a:endParaRPr lang="en-US" sz="1100" dirty="0" smtClean="0"/>
          </a:p>
          <a:p>
            <a:r>
              <a:rPr lang="en-US" sz="1100" b="1" dirty="0" smtClean="0"/>
              <a:t>PATENTS</a:t>
            </a:r>
          </a:p>
          <a:p>
            <a:r>
              <a:rPr lang="en-US" sz="1100" i="1" dirty="0" smtClean="0"/>
              <a:t>Bowman v. Monsanto			                     </a:t>
            </a:r>
            <a:r>
              <a:rPr lang="en-US" sz="1100" dirty="0" smtClean="0"/>
              <a:t>9-0</a:t>
            </a:r>
          </a:p>
          <a:p>
            <a:r>
              <a:rPr lang="en-US" sz="1100" dirty="0" smtClean="0"/>
              <a:t>The court ruled that a farmer violated patent laws by saving seeds </a:t>
            </a:r>
          </a:p>
          <a:p>
            <a:r>
              <a:rPr lang="en-US" sz="1100" dirty="0" smtClean="0"/>
              <a:t>from genetically modified soybeans.</a:t>
            </a:r>
          </a:p>
          <a:p>
            <a:endParaRPr lang="en-US" sz="1100" i="1" dirty="0" smtClean="0"/>
          </a:p>
          <a:p>
            <a:r>
              <a:rPr lang="en-US" sz="1100" i="1" dirty="0" smtClean="0"/>
              <a:t>Association for Molecular Pathology</a:t>
            </a:r>
            <a:r>
              <a:rPr lang="en-US" sz="1100" dirty="0" smtClean="0"/>
              <a:t>		                      9-0</a:t>
            </a:r>
            <a:endParaRPr lang="en-US" sz="1100" i="1" dirty="0" smtClean="0"/>
          </a:p>
          <a:p>
            <a:r>
              <a:rPr lang="en-US" sz="1100" i="1" dirty="0" smtClean="0"/>
              <a:t>v. Myriad Genetics</a:t>
            </a:r>
          </a:p>
          <a:p>
            <a:r>
              <a:rPr lang="en-US" sz="1100" dirty="0" smtClean="0"/>
              <a:t>The court ruled that isolated human genes  may not be patented.</a:t>
            </a:r>
          </a:p>
        </p:txBody>
      </p:sp>
    </p:spTree>
    <p:extLst>
      <p:ext uri="{BB962C8B-B14F-4D97-AF65-F5344CB8AC3E}">
        <p14:creationId xmlns:p14="http://schemas.microsoft.com/office/powerpoint/2010/main" val="7934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Judicial Voting Behavior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998748"/>
            <a:ext cx="401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 first Roberts Court in one dimension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9369" y="2972943"/>
            <a:ext cx="440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 second </a:t>
            </a:r>
            <a:r>
              <a:rPr lang="en-US" b="1" dirty="0"/>
              <a:t>Roberts Court in one dimension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5929" y="4906338"/>
            <a:ext cx="5482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*See: </a:t>
            </a:r>
          </a:p>
          <a:p>
            <a:r>
              <a:rPr lang="en-US" dirty="0"/>
              <a:t>Supreme Court database: scdb.wustl.edu/</a:t>
            </a:r>
          </a:p>
          <a:p>
            <a:r>
              <a:rPr lang="en-US" dirty="0" smtClean="0"/>
              <a:t>Martin </a:t>
            </a:r>
            <a:r>
              <a:rPr lang="en-US" dirty="0"/>
              <a:t>&amp; Quinn: </a:t>
            </a:r>
            <a:r>
              <a:rPr lang="en-US" dirty="0">
                <a:hlinkClick r:id="rId2"/>
              </a:rPr>
              <a:t>http://mqscores.wustl.edu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Bailey </a:t>
            </a:r>
            <a:r>
              <a:rPr lang="en-US" dirty="0"/>
              <a:t>&amp; </a:t>
            </a:r>
            <a:r>
              <a:rPr lang="en-US" dirty="0" smtClean="0"/>
              <a:t>Chang: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://www9.georgetown.edu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		faculty/</a:t>
            </a:r>
            <a:r>
              <a:rPr lang="en-US" dirty="0" err="1" smtClean="0"/>
              <a:t>baileyma</a:t>
            </a:r>
            <a:r>
              <a:rPr lang="en-US" dirty="0" smtClean="0"/>
              <a:t>/ajps_offprint_bailey.pdf</a:t>
            </a:r>
          </a:p>
          <a:p>
            <a:r>
              <a:rPr lang="en-US" dirty="0"/>
              <a:t>Judicial common space scores</a:t>
            </a:r>
            <a:r>
              <a:rPr lang="en-US" dirty="0" smtClean="0"/>
              <a:t>: 23 JLEO 303 (2007)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9" y="3342275"/>
            <a:ext cx="7165848" cy="1551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2" y="1368080"/>
            <a:ext cx="7248144" cy="14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Judicial drift?</a:t>
            </a:r>
            <a:endParaRPr lang="en-US" dirty="0"/>
          </a:p>
        </p:txBody>
      </p:sp>
      <p:pic>
        <p:nvPicPr>
          <p:cNvPr id="6" name="Content Placeholder 5" descr="Screen Shot 2016-01-09 at 6.24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0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Fischman</a:t>
            </a:r>
            <a:r>
              <a:rPr lang="en-US" dirty="0"/>
              <a:t> &amp; Jacobi: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56" y="1088116"/>
            <a:ext cx="4556570" cy="248916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56" y="3861485"/>
            <a:ext cx="4483683" cy="2635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822" y="1038691"/>
            <a:ext cx="414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first Roberts Court in </a:t>
            </a:r>
            <a:r>
              <a:rPr lang="en-US" b="1" dirty="0" smtClean="0"/>
              <a:t>two dimensions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09" y="3861485"/>
            <a:ext cx="444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second Roberts </a:t>
            </a:r>
            <a:r>
              <a:rPr lang="en-US" b="1" dirty="0"/>
              <a:t>Court in </a:t>
            </a:r>
            <a:r>
              <a:rPr lang="en-US" b="1" dirty="0" smtClean="0"/>
              <a:t>two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7358</TotalTime>
  <Words>460</Words>
  <Application>Microsoft Office PowerPoint</Application>
  <PresentationFormat>On-screen Show (4:3)</PresentationFormat>
  <Paragraphs>167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Contemporary Supreme Court Cases</vt:lpstr>
      <vt:lpstr>Today’s Agenda</vt:lpstr>
      <vt:lpstr>Focus &amp; Assessment</vt:lpstr>
      <vt:lpstr>Proposed Schedule</vt:lpstr>
      <vt:lpstr>New cases or others of interest</vt:lpstr>
      <vt:lpstr>PowerPoint Presentation</vt:lpstr>
      <vt:lpstr>Judicial Voting Behavior</vt:lpstr>
      <vt:lpstr>Judicial drift?</vt:lpstr>
      <vt:lpstr>Fischman &amp; Jacobi: 2D</vt:lpstr>
      <vt:lpstr>Roberts Court altogether</vt:lpstr>
      <vt:lpstr>“Legalism” and “Pragmatism” </vt:lpstr>
      <vt:lpstr>Other Issues</vt:lpstr>
      <vt:lpstr>Do Oral Arguments Matter?</vt:lpstr>
      <vt:lpstr>Ideology vs Quality</vt:lpstr>
      <vt:lpstr>Relative Impact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Constitutional Criminal Procedure</dc:title>
  <dc:creator>Matthew Sag</dc:creator>
  <cp:lastModifiedBy>Tonja Jacobi</cp:lastModifiedBy>
  <cp:revision>94</cp:revision>
  <dcterms:created xsi:type="dcterms:W3CDTF">2013-09-04T02:17:50Z</dcterms:created>
  <dcterms:modified xsi:type="dcterms:W3CDTF">2017-01-11T16:36:42Z</dcterms:modified>
</cp:coreProperties>
</file>